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9"/>
    <p:sldId id="257" r:id="rId40"/>
    <p:sldId id="258" r:id="rId41"/>
    <p:sldId id="259" r:id="rId42"/>
    <p:sldId id="260" r:id="rId43"/>
    <p:sldId id="261" r:id="rId44"/>
    <p:sldId id="262" r:id="rId45"/>
    <p:sldId id="263" r:id="rId46"/>
    <p:sldId id="264" r:id="rId47"/>
    <p:sldId id="265" r:id="rId48"/>
    <p:sldId id="266" r:id="rId49"/>
    <p:sldId id="267" r:id="rId50"/>
    <p:sldId id="268" r:id="rId51"/>
    <p:sldId id="269" r:id="rId52"/>
    <p:sldId id="270" r:id="rId53"/>
    <p:sldId id="271" r:id="rId54"/>
    <p:sldId id="272" r:id="rId55"/>
    <p:sldId id="273" r:id="rId56"/>
    <p:sldId id="274" r:id="rId57"/>
    <p:sldId id="275" r:id="rId58"/>
    <p:sldId id="276" r:id="rId59"/>
    <p:sldId id="277" r:id="rId60"/>
    <p:sldId id="278" r:id="rId61"/>
    <p:sldId id="279" r:id="rId62"/>
    <p:sldId id="280" r:id="rId63"/>
    <p:sldId id="281" r:id="rId64"/>
    <p:sldId id="282" r:id="rId65"/>
    <p:sldId id="283" r:id="rId66"/>
    <p:sldId id="284" r:id="rId67"/>
    <p:sldId id="285" r:id="rId68"/>
    <p:sldId id="286" r:id="rId69"/>
    <p:sldId id="287" r:id="rId70"/>
    <p:sldId id="288" r:id="rId71"/>
    <p:sldId id="289" r:id="rId72"/>
    <p:sldId id="290" r:id="rId73"/>
    <p:sldId id="291" r:id="rId74"/>
    <p:sldId id="292" r:id="rId75"/>
    <p:sldId id="293" r:id="rId7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oto Sans" charset="1" panose="020B0502040504020204"/>
      <p:regular r:id="rId10"/>
    </p:embeddedFont>
    <p:embeddedFont>
      <p:font typeface="Noto Sans Bold" charset="1" panose="020B0802040504020204"/>
      <p:regular r:id="rId11"/>
    </p:embeddedFont>
    <p:embeddedFont>
      <p:font typeface="Noto Sans Italics" charset="1" panose="020B0502040504090204"/>
      <p:regular r:id="rId12"/>
    </p:embeddedFont>
    <p:embeddedFont>
      <p:font typeface="Noto Sans Bold Italics" charset="1" panose="020B0802040504090204"/>
      <p:regular r:id="rId13"/>
    </p:embeddedFont>
    <p:embeddedFont>
      <p:font typeface="Cardo" charset="1" panose="02020600000000000000"/>
      <p:regular r:id="rId14"/>
    </p:embeddedFont>
    <p:embeddedFont>
      <p:font typeface="Cardo Bold" charset="1" panose="02020804080000020003"/>
      <p:regular r:id="rId15"/>
    </p:embeddedFont>
    <p:embeddedFont>
      <p:font typeface="Cardo Italics" charset="1" panose="02020600000000000000"/>
      <p:regular r:id="rId16"/>
    </p:embeddedFont>
    <p:embeddedFont>
      <p:font typeface="Libre Franklin Medium" charset="1" panose="00000600000000000000"/>
      <p:regular r:id="rId17"/>
    </p:embeddedFont>
    <p:embeddedFont>
      <p:font typeface="Libre Franklin Medium Bold" charset="1" panose="00000700000000000000"/>
      <p:regular r:id="rId18"/>
    </p:embeddedFont>
    <p:embeddedFont>
      <p:font typeface="Libre Franklin Medium Italics" charset="1" panose="00000600000000000000"/>
      <p:regular r:id="rId19"/>
    </p:embeddedFont>
    <p:embeddedFont>
      <p:font typeface="Libre Franklin Medium Bold Italics" charset="1" panose="00000700000000000000"/>
      <p:regular r:id="rId20"/>
    </p:embeddedFont>
    <p:embeddedFont>
      <p:font typeface="Libre Franklin Light" charset="1" panose="00000400000000000000"/>
      <p:regular r:id="rId21"/>
    </p:embeddedFont>
    <p:embeddedFont>
      <p:font typeface="Libre Franklin Light Bold" charset="1" panose="00000500000000000000"/>
      <p:regular r:id="rId22"/>
    </p:embeddedFont>
    <p:embeddedFont>
      <p:font typeface="Libre Franklin Light Italics" charset="1" panose="00000400000000000000"/>
      <p:regular r:id="rId23"/>
    </p:embeddedFont>
    <p:embeddedFont>
      <p:font typeface="Libre Franklin Light Bold Italics" charset="1" panose="00000500000000000000"/>
      <p:regular r:id="rId24"/>
    </p:embeddedFont>
    <p:embeddedFont>
      <p:font typeface="Montserrat Semi-Bold" charset="1" panose="00000700000000000000"/>
      <p:regular r:id="rId25"/>
    </p:embeddedFont>
    <p:embeddedFont>
      <p:font typeface="Montserrat Semi-Bold Bold" charset="1" panose="00000800000000000000"/>
      <p:regular r:id="rId26"/>
    </p:embeddedFont>
    <p:embeddedFont>
      <p:font typeface="Montserrat Semi-Bold Italics" charset="1" panose="00000700000000000000"/>
      <p:regular r:id="rId27"/>
    </p:embeddedFont>
    <p:embeddedFont>
      <p:font typeface="Montserrat Semi-Bold Bold Italics" charset="1" panose="00000800000000000000"/>
      <p:regular r:id="rId28"/>
    </p:embeddedFont>
    <p:embeddedFont>
      <p:font typeface="Montserrat" charset="1" panose="00000500000000000000"/>
      <p:regular r:id="rId29"/>
    </p:embeddedFont>
    <p:embeddedFont>
      <p:font typeface="Montserrat Bold" charset="1" panose="00000600000000000000"/>
      <p:regular r:id="rId30"/>
    </p:embeddedFont>
    <p:embeddedFont>
      <p:font typeface="Montserrat Italics" charset="1" panose="00000500000000000000"/>
      <p:regular r:id="rId31"/>
    </p:embeddedFont>
    <p:embeddedFont>
      <p:font typeface="Montserrat Bold Italics" charset="1" panose="00000600000000000000"/>
      <p:regular r:id="rId32"/>
    </p:embeddedFont>
    <p:embeddedFont>
      <p:font typeface="Codec Pro ExtraBold" charset="1" panose="00000700000000000000"/>
      <p:regular r:id="rId33"/>
    </p:embeddedFont>
    <p:embeddedFont>
      <p:font typeface="Codec Pro ExtraBold Bold" charset="1" panose="00000900000000000000"/>
      <p:regular r:id="rId34"/>
    </p:embeddedFont>
    <p:embeddedFont>
      <p:font typeface="Arial" charset="1" panose="020B0502020202020204"/>
      <p:regular r:id="rId35"/>
    </p:embeddedFont>
    <p:embeddedFont>
      <p:font typeface="Arial Bold" charset="1" panose="020B0802020202020204"/>
      <p:regular r:id="rId36"/>
    </p:embeddedFont>
    <p:embeddedFont>
      <p:font typeface="Arial Italics" charset="1" panose="020B0502020202090204"/>
      <p:regular r:id="rId37"/>
    </p:embeddedFont>
    <p:embeddedFont>
      <p:font typeface="Arial Bold Italics" charset="1" panose="020B0802020202090204"/>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slides/slide1.xml" Type="http://schemas.openxmlformats.org/officeDocument/2006/relationships/slide"/><Relationship Id="rId4" Target="theme/theme1.xml" Type="http://schemas.openxmlformats.org/officeDocument/2006/relationships/theme"/><Relationship Id="rId40" Target="slides/slide2.xml" Type="http://schemas.openxmlformats.org/officeDocument/2006/relationships/slide"/><Relationship Id="rId41" Target="slides/slide3.xml" Type="http://schemas.openxmlformats.org/officeDocument/2006/relationships/slide"/><Relationship Id="rId42" Target="slides/slide4.xml" Type="http://schemas.openxmlformats.org/officeDocument/2006/relationships/slide"/><Relationship Id="rId43" Target="slides/slide5.xml" Type="http://schemas.openxmlformats.org/officeDocument/2006/relationships/slide"/><Relationship Id="rId44" Target="slides/slide6.xml" Type="http://schemas.openxmlformats.org/officeDocument/2006/relationships/slide"/><Relationship Id="rId45" Target="slides/slide7.xml" Type="http://schemas.openxmlformats.org/officeDocument/2006/relationships/slide"/><Relationship Id="rId46" Target="slides/slide8.xml" Type="http://schemas.openxmlformats.org/officeDocument/2006/relationships/slide"/><Relationship Id="rId47" Target="slides/slide9.xml" Type="http://schemas.openxmlformats.org/officeDocument/2006/relationships/slide"/><Relationship Id="rId48" Target="slides/slide10.xml" Type="http://schemas.openxmlformats.org/officeDocument/2006/relationships/slide"/><Relationship Id="rId49" Target="slides/slide11.xml" Type="http://schemas.openxmlformats.org/officeDocument/2006/relationships/slide"/><Relationship Id="rId5" Target="tableStyles.xml" Type="http://schemas.openxmlformats.org/officeDocument/2006/relationships/tableStyles"/><Relationship Id="rId50" Target="slides/slide12.xml" Type="http://schemas.openxmlformats.org/officeDocument/2006/relationships/slide"/><Relationship Id="rId51" Target="slides/slide13.xml" Type="http://schemas.openxmlformats.org/officeDocument/2006/relationships/slide"/><Relationship Id="rId52" Target="slides/slide14.xml" Type="http://schemas.openxmlformats.org/officeDocument/2006/relationships/slide"/><Relationship Id="rId53" Target="slides/slide15.xml" Type="http://schemas.openxmlformats.org/officeDocument/2006/relationships/slide"/><Relationship Id="rId54" Target="slides/slide16.xml" Type="http://schemas.openxmlformats.org/officeDocument/2006/relationships/slide"/><Relationship Id="rId55" Target="slides/slide17.xml" Type="http://schemas.openxmlformats.org/officeDocument/2006/relationships/slide"/><Relationship Id="rId56" Target="slides/slide18.xml" Type="http://schemas.openxmlformats.org/officeDocument/2006/relationships/slide"/><Relationship Id="rId57" Target="slides/slide19.xml" Type="http://schemas.openxmlformats.org/officeDocument/2006/relationships/slide"/><Relationship Id="rId58" Target="slides/slide20.xml" Type="http://schemas.openxmlformats.org/officeDocument/2006/relationships/slide"/><Relationship Id="rId59" Target="slides/slide21.xml" Type="http://schemas.openxmlformats.org/officeDocument/2006/relationships/slide"/><Relationship Id="rId6" Target="fonts/font6.fntdata" Type="http://schemas.openxmlformats.org/officeDocument/2006/relationships/font"/><Relationship Id="rId60" Target="slides/slide22.xml" Type="http://schemas.openxmlformats.org/officeDocument/2006/relationships/slide"/><Relationship Id="rId61" Target="slides/slide23.xml" Type="http://schemas.openxmlformats.org/officeDocument/2006/relationships/slide"/><Relationship Id="rId62" Target="slides/slide24.xml" Type="http://schemas.openxmlformats.org/officeDocument/2006/relationships/slide"/><Relationship Id="rId63" Target="slides/slide25.xml" Type="http://schemas.openxmlformats.org/officeDocument/2006/relationships/slide"/><Relationship Id="rId64" Target="slides/slide26.xml" Type="http://schemas.openxmlformats.org/officeDocument/2006/relationships/slide"/><Relationship Id="rId65" Target="slides/slide27.xml" Type="http://schemas.openxmlformats.org/officeDocument/2006/relationships/slide"/><Relationship Id="rId66" Target="slides/slide28.xml" Type="http://schemas.openxmlformats.org/officeDocument/2006/relationships/slide"/><Relationship Id="rId67" Target="slides/slide29.xml" Type="http://schemas.openxmlformats.org/officeDocument/2006/relationships/slide"/><Relationship Id="rId68" Target="slides/slide30.xml" Type="http://schemas.openxmlformats.org/officeDocument/2006/relationships/slide"/><Relationship Id="rId69" Target="slides/slide31.xml" Type="http://schemas.openxmlformats.org/officeDocument/2006/relationships/slide"/><Relationship Id="rId7" Target="fonts/font7.fntdata" Type="http://schemas.openxmlformats.org/officeDocument/2006/relationships/font"/><Relationship Id="rId70" Target="slides/slide32.xml" Type="http://schemas.openxmlformats.org/officeDocument/2006/relationships/slide"/><Relationship Id="rId71" Target="slides/slide33.xml" Type="http://schemas.openxmlformats.org/officeDocument/2006/relationships/slide"/><Relationship Id="rId72" Target="slides/slide34.xml" Type="http://schemas.openxmlformats.org/officeDocument/2006/relationships/slide"/><Relationship Id="rId73" Target="slides/slide35.xml" Type="http://schemas.openxmlformats.org/officeDocument/2006/relationships/slide"/><Relationship Id="rId74" Target="slides/slide36.xml" Type="http://schemas.openxmlformats.org/officeDocument/2006/relationships/slide"/><Relationship Id="rId75" Target="slides/slide37.xml" Type="http://schemas.openxmlformats.org/officeDocument/2006/relationships/slide"/><Relationship Id="rId76" Target="slides/slide38.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http://www.philippe-fournier-viger.com/spmf/index.php?link=datasets.php" TargetMode="External" Type="http://schemas.openxmlformats.org/officeDocument/2006/relationships/hyperlink"/><Relationship Id="rId4" Target="http://www.philippe-fournier-viger.com/spmf/index.php?link=datasets.php" TargetMode="External" Type="http://schemas.openxmlformats.org/officeDocument/2006/relationships/hyperlink"/></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6.png" Type="http://schemas.openxmlformats.org/officeDocument/2006/relationships/image"/></Relationships>
</file>

<file path=ppt/slides/_rels/slide3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7.png" Type="http://schemas.openxmlformats.org/officeDocument/2006/relationships/image"/></Relationships>
</file>

<file path=ppt/slides/_rels/slide3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8.png" Type="http://schemas.openxmlformats.org/officeDocument/2006/relationships/image"/></Relationships>
</file>

<file path=ppt/slides/_rels/slide3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s>
</file>

<file path=ppt/slides/_rels/slide3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7379" t="39821" r="21297" b="0"/>
          <a:stretch>
            <a:fillRect/>
          </a:stretch>
        </p:blipFill>
        <p:spPr>
          <a:xfrm flipH="false" flipV="false">
            <a:off x="0" y="0"/>
            <a:ext cx="18288000" cy="10287000"/>
          </a:xfrm>
          <a:prstGeom prst="rect">
            <a:avLst/>
          </a:prstGeom>
        </p:spPr>
      </p:pic>
      <p:sp>
        <p:nvSpPr>
          <p:cNvPr name="AutoShape 3" id="3"/>
          <p:cNvSpPr/>
          <p:nvPr/>
        </p:nvSpPr>
        <p:spPr>
          <a:xfrm rot="0">
            <a:off x="0" y="8463925"/>
            <a:ext cx="18288000" cy="1823075"/>
          </a:xfrm>
          <a:prstGeom prst="rect">
            <a:avLst/>
          </a:prstGeom>
          <a:solidFill>
            <a:srgbClr val="FFFFFF"/>
          </a:solidFill>
        </p:spPr>
      </p:sp>
      <p:grpSp>
        <p:nvGrpSpPr>
          <p:cNvPr name="Group 4" id="4"/>
          <p:cNvGrpSpPr/>
          <p:nvPr/>
        </p:nvGrpSpPr>
        <p:grpSpPr>
          <a:xfrm rot="0">
            <a:off x="1028700" y="1232068"/>
            <a:ext cx="16975164" cy="6056777"/>
            <a:chOff x="0" y="0"/>
            <a:chExt cx="22633551" cy="8075703"/>
          </a:xfrm>
        </p:grpSpPr>
        <p:sp>
          <p:nvSpPr>
            <p:cNvPr name="TextBox 5" id="5"/>
            <p:cNvSpPr txBox="true"/>
            <p:nvPr/>
          </p:nvSpPr>
          <p:spPr>
            <a:xfrm rot="0">
              <a:off x="0" y="1284378"/>
              <a:ext cx="22633551" cy="6791325"/>
            </a:xfrm>
            <a:prstGeom prst="rect">
              <a:avLst/>
            </a:prstGeom>
          </p:spPr>
          <p:txBody>
            <a:bodyPr anchor="t" rtlCol="false" tIns="0" lIns="0" bIns="0" rIns="0">
              <a:spAutoFit/>
            </a:bodyPr>
            <a:lstStyle/>
            <a:p>
              <a:pPr>
                <a:lnSpc>
                  <a:spcPts val="13408"/>
                </a:lnSpc>
              </a:pPr>
              <a:r>
                <a:rPr lang="en-US" sz="11174">
                  <a:solidFill>
                    <a:srgbClr val="FFFFFF"/>
                  </a:solidFill>
                  <a:latin typeface="Libre Franklin Medium Bold"/>
                </a:rPr>
                <a:t>Association Rule Mining: </a:t>
              </a:r>
            </a:p>
            <a:p>
              <a:pPr>
                <a:lnSpc>
                  <a:spcPts val="13408"/>
                </a:lnSpc>
              </a:pPr>
              <a:r>
                <a:rPr lang="en-US" sz="11174">
                  <a:solidFill>
                    <a:srgbClr val="FFFFFF"/>
                  </a:solidFill>
                  <a:latin typeface="Libre Franklin Medium Bold"/>
                </a:rPr>
                <a:t>Top-K Rules and TNR Algothrim</a:t>
              </a:r>
            </a:p>
          </p:txBody>
        </p:sp>
        <p:sp>
          <p:nvSpPr>
            <p:cNvPr name="TextBox 6" id="6"/>
            <p:cNvSpPr txBox="true"/>
            <p:nvPr/>
          </p:nvSpPr>
          <p:spPr>
            <a:xfrm rot="0">
              <a:off x="0" y="-66675"/>
              <a:ext cx="11837467" cy="676275"/>
            </a:xfrm>
            <a:prstGeom prst="rect">
              <a:avLst/>
            </a:prstGeom>
          </p:spPr>
          <p:txBody>
            <a:bodyPr anchor="t" rtlCol="false" tIns="0" lIns="0" bIns="0" rIns="0">
              <a:spAutoFit/>
            </a:bodyPr>
            <a:lstStyle/>
            <a:p>
              <a:pPr>
                <a:lnSpc>
                  <a:spcPts val="4200"/>
                </a:lnSpc>
              </a:pPr>
              <a:r>
                <a:rPr lang="en-US" sz="3000">
                  <a:solidFill>
                    <a:srgbClr val="FFFFFF"/>
                  </a:solidFill>
                  <a:latin typeface="Libre Franklin Medium"/>
                </a:rPr>
                <a:t>SEMINAR CHUYÊN ĐỀ</a:t>
              </a:r>
            </a:p>
          </p:txBody>
        </p:sp>
      </p:grpSp>
      <p:sp>
        <p:nvSpPr>
          <p:cNvPr name="TextBox 7" id="7"/>
          <p:cNvSpPr txBox="true"/>
          <p:nvPr/>
        </p:nvSpPr>
        <p:spPr>
          <a:xfrm rot="0">
            <a:off x="828304" y="8837300"/>
            <a:ext cx="5492133" cy="1066800"/>
          </a:xfrm>
          <a:prstGeom prst="rect">
            <a:avLst/>
          </a:prstGeom>
        </p:spPr>
        <p:txBody>
          <a:bodyPr anchor="t" rtlCol="false" tIns="0" lIns="0" bIns="0" rIns="0">
            <a:spAutoFit/>
          </a:bodyPr>
          <a:lstStyle/>
          <a:p>
            <a:pPr>
              <a:lnSpc>
                <a:spcPts val="8400"/>
              </a:lnSpc>
            </a:pPr>
            <a:r>
              <a:rPr lang="en-US" sz="7000">
                <a:solidFill>
                  <a:srgbClr val="000000"/>
                </a:solidFill>
                <a:latin typeface="Montserrat"/>
              </a:rPr>
              <a:t>Nhóm 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Điều kiện thu luật kết hợp</a:t>
            </a:r>
          </a:p>
        </p:txBody>
      </p:sp>
      <p:sp>
        <p:nvSpPr>
          <p:cNvPr name="TextBox 5" id="5"/>
          <p:cNvSpPr txBox="true"/>
          <p:nvPr/>
        </p:nvSpPr>
        <p:spPr>
          <a:xfrm rot="0">
            <a:off x="1418297" y="4174508"/>
            <a:ext cx="15598397" cy="3788731"/>
          </a:xfrm>
          <a:prstGeom prst="rect">
            <a:avLst/>
          </a:prstGeom>
        </p:spPr>
        <p:txBody>
          <a:bodyPr anchor="t" rtlCol="false" tIns="0" lIns="0" bIns="0" rIns="0">
            <a:spAutoFit/>
          </a:bodyPr>
          <a:lstStyle/>
          <a:p>
            <a:pPr>
              <a:lnSpc>
                <a:spcPts val="3797"/>
              </a:lnSpc>
            </a:pPr>
            <a:r>
              <a:rPr lang="en-US" sz="2712">
                <a:solidFill>
                  <a:srgbClr val="000000"/>
                </a:solidFill>
                <a:latin typeface="Montserrat"/>
              </a:rPr>
              <a:t> Để thu được các luật kết hợp, ta thường áp dụng 2 tiêu chí: </a:t>
            </a:r>
          </a:p>
          <a:p>
            <a:pPr>
              <a:lnSpc>
                <a:spcPts val="3797"/>
              </a:lnSpc>
            </a:pPr>
            <a:r>
              <a:rPr lang="en-US" sz="2712">
                <a:solidFill>
                  <a:srgbClr val="2C2EE6"/>
                </a:solidFill>
                <a:latin typeface="Montserrat Bold"/>
              </a:rPr>
              <a:t>minimum support (min_sup) </a:t>
            </a:r>
            <a:r>
              <a:rPr lang="en-US" sz="2712">
                <a:solidFill>
                  <a:srgbClr val="000000"/>
                </a:solidFill>
                <a:latin typeface="Montserrat"/>
              </a:rPr>
              <a:t>và </a:t>
            </a:r>
            <a:r>
              <a:rPr lang="en-US" sz="2712">
                <a:solidFill>
                  <a:srgbClr val="2C2EE6"/>
                </a:solidFill>
                <a:latin typeface="Montserrat Bold"/>
              </a:rPr>
              <a:t> minimum confidence (min_conf)</a:t>
            </a:r>
            <a:r>
              <a:rPr lang="en-US" sz="2712">
                <a:solidFill>
                  <a:srgbClr val="000000"/>
                </a:solidFill>
                <a:latin typeface="Montserrat"/>
              </a:rPr>
              <a:t>. </a:t>
            </a:r>
          </a:p>
          <a:p>
            <a:pPr>
              <a:lnSpc>
                <a:spcPts val="3797"/>
              </a:lnSpc>
              <a:spcBef>
                <a:spcPct val="0"/>
              </a:spcBef>
            </a:pPr>
            <a:r>
              <a:rPr lang="en-US" sz="2712">
                <a:solidFill>
                  <a:srgbClr val="000000"/>
                </a:solidFill>
                <a:latin typeface="Montserrat"/>
              </a:rPr>
              <a:t>Các luật thỏa mãn có </a:t>
            </a:r>
            <a:r>
              <a:rPr lang="en-US" sz="2712">
                <a:solidFill>
                  <a:srgbClr val="000000"/>
                </a:solidFill>
                <a:latin typeface="Montserrat Bold"/>
              </a:rPr>
              <a:t>support và confidence thỏa mãn (lớn hơn hoặc bằng)  cả Minimum support và Minimum confidence </a:t>
            </a:r>
            <a:r>
              <a:rPr lang="en-US" sz="2712">
                <a:solidFill>
                  <a:srgbClr val="000000"/>
                </a:solidFill>
                <a:latin typeface="Montserrat"/>
              </a:rPr>
              <a:t>gọi là các luật mạnh </a:t>
            </a:r>
            <a:r>
              <a:rPr lang="en-US" sz="2712">
                <a:solidFill>
                  <a:srgbClr val="2C2EE6"/>
                </a:solidFill>
                <a:latin typeface="Montserrat Bold Italics"/>
              </a:rPr>
              <a:t>(Strong Rle)</a:t>
            </a:r>
            <a:r>
              <a:rPr lang="en-US" sz="2712">
                <a:solidFill>
                  <a:srgbClr val="000000"/>
                </a:solidFill>
                <a:latin typeface="Montserrat"/>
              </a:rPr>
              <a:t>. Minimum support và Minimum confidence gọi là các giá trị ngưỡng </a:t>
            </a:r>
            <a:r>
              <a:rPr lang="en-US" sz="2712">
                <a:solidFill>
                  <a:srgbClr val="2C2EE6"/>
                </a:solidFill>
                <a:latin typeface="Montserrat Bold Italics"/>
              </a:rPr>
              <a:t>(threshold)</a:t>
            </a:r>
            <a:r>
              <a:rPr lang="en-US" sz="2712">
                <a:solidFill>
                  <a:srgbClr val="000000"/>
                </a:solidFill>
                <a:latin typeface="Montserrat"/>
              </a:rPr>
              <a:t> và phải xác định trước khi sinh các luật kết hợp. </a:t>
            </a:r>
            <a:r>
              <a:rPr lang="en-US" sz="2712">
                <a:solidFill>
                  <a:srgbClr val="000000"/>
                </a:solidFill>
                <a:latin typeface="Montserrat Bold"/>
              </a:rPr>
              <a:t>Một itemsets mà tần suất xuất hiện của nó &gt;= min_sup</a:t>
            </a:r>
            <a:r>
              <a:rPr lang="en-US" sz="2712">
                <a:solidFill>
                  <a:srgbClr val="000000"/>
                </a:solidFill>
                <a:latin typeface="Montserrat"/>
              </a:rPr>
              <a:t> goi là </a:t>
            </a:r>
            <a:r>
              <a:rPr lang="en-US" sz="2712">
                <a:solidFill>
                  <a:srgbClr val="2C2EE6"/>
                </a:solidFill>
                <a:latin typeface="Montserrat Bold"/>
              </a:rPr>
              <a:t>frequent itemsets.</a:t>
            </a:r>
          </a:p>
          <a:p>
            <a:pPr>
              <a:lnSpc>
                <a:spcPts val="3797"/>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60728" y="3090863"/>
            <a:ext cx="4620870" cy="4095750"/>
          </a:xfrm>
          <a:prstGeom prst="rect">
            <a:avLst/>
          </a:prstGeom>
        </p:spPr>
        <p:txBody>
          <a:bodyPr anchor="t" rtlCol="false" tIns="0" lIns="0" bIns="0" rIns="0">
            <a:spAutoFit/>
          </a:bodyPr>
          <a:lstStyle/>
          <a:p>
            <a:pPr>
              <a:lnSpc>
                <a:spcPts val="6470"/>
              </a:lnSpc>
            </a:pPr>
            <a:r>
              <a:rPr lang="en-US" sz="5391">
                <a:solidFill>
                  <a:srgbClr val="000000"/>
                </a:solidFill>
                <a:latin typeface="Montserrat Semi-Bold"/>
              </a:rPr>
              <a:t>GIẢI THUẬT KHAI PHÁ LUẬT KẾT HỢP KHÔNG DƯ THỪA</a:t>
            </a:r>
          </a:p>
        </p:txBody>
      </p:sp>
      <p:sp>
        <p:nvSpPr>
          <p:cNvPr name="AutoShape 3" id="3"/>
          <p:cNvSpPr/>
          <p:nvPr/>
        </p:nvSpPr>
        <p:spPr>
          <a:xfrm>
            <a:off x="6096000" y="5143500"/>
            <a:ext cx="13087740" cy="4762"/>
          </a:xfrm>
          <a:prstGeom prst="line">
            <a:avLst/>
          </a:prstGeom>
          <a:ln cap="rnd" w="9525">
            <a:solidFill>
              <a:srgbClr val="000000">
                <a:alpha val="34902"/>
              </a:srgbClr>
            </a:solidFill>
            <a:prstDash val="solid"/>
            <a:headEnd type="none" len="sm" w="sm"/>
            <a:tailEnd type="none" len="sm" w="sm"/>
          </a:ln>
        </p:spPr>
      </p:sp>
      <p:sp>
        <p:nvSpPr>
          <p:cNvPr name="AutoShape 4" id="4"/>
          <p:cNvSpPr/>
          <p:nvPr/>
        </p:nvSpPr>
        <p:spPr>
          <a:xfrm rot="-5400000">
            <a:off x="834876" y="5261124"/>
            <a:ext cx="10531773" cy="0"/>
          </a:xfrm>
          <a:prstGeom prst="line">
            <a:avLst/>
          </a:prstGeom>
          <a:ln cap="rnd" w="9525">
            <a:solidFill>
              <a:srgbClr val="000000">
                <a:alpha val="34902"/>
              </a:srgbClr>
            </a:solidFill>
            <a:prstDash val="solid"/>
            <a:headEnd type="none" len="sm" w="sm"/>
            <a:tailEnd type="none" len="sm" w="sm"/>
          </a:ln>
        </p:spPr>
      </p:sp>
      <p:sp>
        <p:nvSpPr>
          <p:cNvPr name="AutoShape 5" id="5"/>
          <p:cNvSpPr/>
          <p:nvPr/>
        </p:nvSpPr>
        <p:spPr>
          <a:xfrm rot="-5400000">
            <a:off x="6921351" y="5138738"/>
            <a:ext cx="10531773" cy="0"/>
          </a:xfrm>
          <a:prstGeom prst="line">
            <a:avLst/>
          </a:prstGeom>
          <a:ln cap="rnd" w="9525">
            <a:solidFill>
              <a:srgbClr val="000000">
                <a:alpha val="34902"/>
              </a:srgbClr>
            </a:solidFill>
            <a:prstDash val="solid"/>
            <a:headEnd type="none" len="sm" w="sm"/>
            <a:tailEnd type="none" len="sm" w="sm"/>
          </a:ln>
        </p:spPr>
      </p:sp>
      <p:grpSp>
        <p:nvGrpSpPr>
          <p:cNvPr name="Group 6" id="6"/>
          <p:cNvGrpSpPr/>
          <p:nvPr/>
        </p:nvGrpSpPr>
        <p:grpSpPr>
          <a:xfrm rot="0">
            <a:off x="7100761" y="1563090"/>
            <a:ext cx="4167314" cy="1615885"/>
            <a:chOff x="0" y="0"/>
            <a:chExt cx="5556419" cy="2154513"/>
          </a:xfrm>
        </p:grpSpPr>
        <p:sp>
          <p:nvSpPr>
            <p:cNvPr name="TextBox 7" id="7"/>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1</a:t>
              </a:r>
            </a:p>
          </p:txBody>
        </p:sp>
        <p:sp>
          <p:nvSpPr>
            <p:cNvPr name="TextBox 8" id="8"/>
            <p:cNvSpPr txBox="true"/>
            <p:nvPr/>
          </p:nvSpPr>
          <p:spPr>
            <a:xfrm rot="0">
              <a:off x="0" y="966216"/>
              <a:ext cx="5556419" cy="11882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 Khái niệm</a:t>
              </a:r>
            </a:p>
            <a:p>
              <a:pPr>
                <a:lnSpc>
                  <a:spcPts val="3640"/>
                </a:lnSpc>
              </a:pPr>
            </a:p>
          </p:txBody>
        </p:sp>
      </p:grpSp>
      <p:grpSp>
        <p:nvGrpSpPr>
          <p:cNvPr name="Group 9" id="9"/>
          <p:cNvGrpSpPr/>
          <p:nvPr/>
        </p:nvGrpSpPr>
        <p:grpSpPr>
          <a:xfrm rot="0">
            <a:off x="12914360" y="1563090"/>
            <a:ext cx="4167314" cy="1615885"/>
            <a:chOff x="0" y="0"/>
            <a:chExt cx="5556419" cy="2154513"/>
          </a:xfrm>
        </p:grpSpPr>
        <p:sp>
          <p:nvSpPr>
            <p:cNvPr name="TextBox 10" id="10"/>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2</a:t>
              </a:r>
            </a:p>
          </p:txBody>
        </p:sp>
        <p:sp>
          <p:nvSpPr>
            <p:cNvPr name="TextBox 11" id="11"/>
            <p:cNvSpPr txBox="true"/>
            <p:nvPr/>
          </p:nvSpPr>
          <p:spPr>
            <a:xfrm rot="0">
              <a:off x="0" y="966216"/>
              <a:ext cx="5556419" cy="11882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Giải thuật Top-K RuLes</a:t>
              </a:r>
            </a:p>
            <a:p>
              <a:pPr>
                <a:lnSpc>
                  <a:spcPts val="3640"/>
                </a:lnSpc>
              </a:pPr>
            </a:p>
          </p:txBody>
        </p:sp>
      </p:grpSp>
      <p:grpSp>
        <p:nvGrpSpPr>
          <p:cNvPr name="Group 12" id="12"/>
          <p:cNvGrpSpPr/>
          <p:nvPr/>
        </p:nvGrpSpPr>
        <p:grpSpPr>
          <a:xfrm rot="0">
            <a:off x="7100761" y="7115175"/>
            <a:ext cx="4167314" cy="1158685"/>
            <a:chOff x="0" y="0"/>
            <a:chExt cx="5556419" cy="1544913"/>
          </a:xfrm>
        </p:grpSpPr>
        <p:sp>
          <p:nvSpPr>
            <p:cNvPr name="TextBox 13" id="13"/>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3</a:t>
              </a:r>
            </a:p>
          </p:txBody>
        </p:sp>
        <p:sp>
          <p:nvSpPr>
            <p:cNvPr name="TextBox 14" id="14"/>
            <p:cNvSpPr txBox="true"/>
            <p:nvPr/>
          </p:nvSpPr>
          <p:spPr>
            <a:xfrm rot="0">
              <a:off x="0" y="966216"/>
              <a:ext cx="5556419" cy="5786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 Giải thuật TNR</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Khái niệm luật dư thừa</a:t>
            </a:r>
          </a:p>
        </p:txBody>
      </p:sp>
      <p:sp>
        <p:nvSpPr>
          <p:cNvPr name="TextBox 5" id="5"/>
          <p:cNvSpPr txBox="true"/>
          <p:nvPr/>
        </p:nvSpPr>
        <p:spPr>
          <a:xfrm rot="0">
            <a:off x="1344802" y="3940713"/>
            <a:ext cx="15598397" cy="5217481"/>
          </a:xfrm>
          <a:prstGeom prst="rect">
            <a:avLst/>
          </a:prstGeom>
        </p:spPr>
        <p:txBody>
          <a:bodyPr anchor="t" rtlCol="false" tIns="0" lIns="0" bIns="0" rIns="0">
            <a:spAutoFit/>
          </a:bodyPr>
          <a:lstStyle/>
          <a:p>
            <a:pPr>
              <a:lnSpc>
                <a:spcPts val="3797"/>
              </a:lnSpc>
            </a:pPr>
            <a:r>
              <a:rPr lang="en-US" sz="2712">
                <a:solidFill>
                  <a:srgbClr val="000000"/>
                </a:solidFill>
                <a:latin typeface="Montserrat"/>
              </a:rPr>
              <a:t>  Một luật ra : x → y là dư thừa đối với một luật rb : x1 → y1 khi và chỉ khi conf (ra) = conf (rb) ∧ sup (ra) = sup (rb) ∧ x1 ⊆ x ∧ y ⊆ y1. Ví dụ. Hãy xem các luật kết hợp trình bày trong bảng 3.1b. Luật {a} → {c, f} là dư thừa đối với luật {a} → {c,e,f}. Tương tự như vậy ta cũng có, luật {a, b} → {e, f} là dư thừa so với luật {a} → {e,f}. 3.1.2 </a:t>
            </a:r>
          </a:p>
          <a:p>
            <a:pPr>
              <a:lnSpc>
                <a:spcPts val="3797"/>
              </a:lnSpc>
            </a:pPr>
            <a:r>
              <a:rPr lang="en-US" sz="2712">
                <a:solidFill>
                  <a:srgbClr val="000000"/>
                </a:solidFill>
                <a:latin typeface="Montserrat"/>
              </a:rPr>
              <a:t> </a:t>
            </a:r>
          </a:p>
          <a:p>
            <a:pPr>
              <a:lnSpc>
                <a:spcPts val="3797"/>
              </a:lnSpc>
            </a:pPr>
            <a:r>
              <a:rPr lang="en-US" sz="2712">
                <a:solidFill>
                  <a:srgbClr val="000000"/>
                </a:solidFill>
                <a:latin typeface="Montserrat Bold"/>
              </a:rPr>
              <a:t>Khai thác top-k luật kết hợp</a:t>
            </a:r>
            <a:r>
              <a:rPr lang="en-US" sz="2712">
                <a:solidFill>
                  <a:srgbClr val="000000"/>
                </a:solidFill>
                <a:latin typeface="Montserrat"/>
              </a:rPr>
              <a:t> không dư thừa là khai thác ra một tập l (l là tập kết quả) có chứa k luật kết hợp từ cơ sở dữ liệu giao dịch cho trước. Đối với mỗi luật ra  l | conf (ra) ≥ minconf, không tồn tại một luật rb  l | conf (rb) ≥ minconf ∧ sup (rb)&gt; sup (ra), nếu không rb là dư thừa so với ra . Hơn nữa, không tồn tại rc ,rd  l mà rc là dư thừa đối với với rd.</a:t>
            </a:r>
          </a:p>
          <a:p>
            <a:pPr>
              <a:lnSpc>
                <a:spcPts val="3797"/>
              </a:lnSpc>
            </a:pPr>
            <a:r>
              <a:rPr lang="en-US" sz="2712">
                <a:solidFill>
                  <a:srgbClr val="000000"/>
                </a:solidFill>
                <a:latin typeface="Montserrat Bold"/>
              </a:rPr>
              <a:t> </a:t>
            </a:r>
          </a:p>
          <a:p>
            <a:pPr>
              <a:lnSpc>
                <a:spcPts val="3797"/>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Giải thuật Top-K RuLes</a:t>
            </a:r>
          </a:p>
        </p:txBody>
      </p:sp>
      <p:sp>
        <p:nvSpPr>
          <p:cNvPr name="TextBox 5" id="5"/>
          <p:cNvSpPr txBox="true"/>
          <p:nvPr/>
        </p:nvSpPr>
        <p:spPr>
          <a:xfrm rot="0">
            <a:off x="1553875" y="5556628"/>
            <a:ext cx="15598397" cy="1407481"/>
          </a:xfrm>
          <a:prstGeom prst="rect">
            <a:avLst/>
          </a:prstGeom>
        </p:spPr>
        <p:txBody>
          <a:bodyPr anchor="t" rtlCol="false" tIns="0" lIns="0" bIns="0" rIns="0">
            <a:spAutoFit/>
          </a:bodyPr>
          <a:lstStyle/>
          <a:p>
            <a:pPr>
              <a:lnSpc>
                <a:spcPts val="3797"/>
              </a:lnSpc>
              <a:spcBef>
                <a:spcPct val="0"/>
              </a:spcBef>
            </a:pPr>
            <a:r>
              <a:rPr lang="en-US" sz="2712">
                <a:solidFill>
                  <a:srgbClr val="000000"/>
                </a:solidFill>
                <a:latin typeface="Montserrat"/>
              </a:rPr>
              <a:t>Giải thuật Top-K Rules là một trong những giải thuật được sử dụng để khai thác luật kết hợp từ cơ sở dữ liệu. Mục tiêu của giải thuật này là tìm ra top-K luật kết hợp phổ biến nhất trong cơ sở dữ liệu, trong đó K là một số nguyên dương cho trước.</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Mô tả</a:t>
            </a:r>
          </a:p>
        </p:txBody>
      </p:sp>
      <p:sp>
        <p:nvSpPr>
          <p:cNvPr name="TextBox 5" id="5"/>
          <p:cNvSpPr txBox="true"/>
          <p:nvPr/>
        </p:nvSpPr>
        <p:spPr>
          <a:xfrm rot="0">
            <a:off x="432776" y="3825900"/>
            <a:ext cx="17569437" cy="4434526"/>
          </a:xfrm>
          <a:prstGeom prst="rect">
            <a:avLst/>
          </a:prstGeom>
        </p:spPr>
        <p:txBody>
          <a:bodyPr anchor="t" rtlCol="false" tIns="0" lIns="0" bIns="0" rIns="0">
            <a:spAutoFit/>
          </a:bodyPr>
          <a:lstStyle/>
          <a:p>
            <a:pPr>
              <a:lnSpc>
                <a:spcPts val="5057"/>
              </a:lnSpc>
            </a:pPr>
            <a:r>
              <a:rPr lang="en-US" sz="3612">
                <a:solidFill>
                  <a:srgbClr val="000000"/>
                </a:solidFill>
                <a:latin typeface="Montserrat Bold"/>
              </a:rPr>
              <a:t>Các bước chính của giải thuật Top-K Rules như sau:</a:t>
            </a:r>
          </a:p>
          <a:p>
            <a:pPr>
              <a:lnSpc>
                <a:spcPts val="3797"/>
              </a:lnSpc>
            </a:pPr>
          </a:p>
          <a:p>
            <a:pPr>
              <a:lnSpc>
                <a:spcPts val="3797"/>
              </a:lnSpc>
            </a:pPr>
            <a:r>
              <a:rPr lang="en-US" sz="2712">
                <a:solidFill>
                  <a:srgbClr val="000000"/>
                </a:solidFill>
                <a:latin typeface="Montserrat"/>
              </a:rPr>
              <a:t>            </a:t>
            </a:r>
            <a:r>
              <a:rPr lang="en-US" sz="2712">
                <a:solidFill>
                  <a:srgbClr val="000000"/>
                </a:solidFill>
                <a:latin typeface="Montserrat Bold"/>
              </a:rPr>
              <a:t> </a:t>
            </a:r>
            <a:r>
              <a:rPr lang="en-US" sz="2712">
                <a:solidFill>
                  <a:srgbClr val="000000"/>
                </a:solidFill>
                <a:latin typeface="Montserrat Bold"/>
              </a:rPr>
              <a:t>1. </a:t>
            </a:r>
            <a:r>
              <a:rPr lang="en-US" sz="2712">
                <a:solidFill>
                  <a:srgbClr val="000000"/>
                </a:solidFill>
                <a:latin typeface="Montserrat"/>
              </a:rPr>
              <a:t> Tìm tập phổ biến các itemset, sử dụng các giải thuật khai thác tập phổ biến như Apriori, FP-   Growth,...</a:t>
            </a:r>
          </a:p>
          <a:p>
            <a:pPr>
              <a:lnSpc>
                <a:spcPts val="3797"/>
              </a:lnSpc>
            </a:pPr>
          </a:p>
          <a:p>
            <a:pPr>
              <a:lnSpc>
                <a:spcPts val="3797"/>
              </a:lnSpc>
            </a:pPr>
            <a:r>
              <a:rPr lang="en-US" sz="2712">
                <a:solidFill>
                  <a:srgbClr val="000000"/>
                </a:solidFill>
                <a:latin typeface="Montserrat"/>
              </a:rPr>
              <a:t>            </a:t>
            </a:r>
            <a:r>
              <a:rPr lang="en-US" sz="2712">
                <a:solidFill>
                  <a:srgbClr val="000000"/>
                </a:solidFill>
                <a:latin typeface="Montserrat Bold"/>
              </a:rPr>
              <a:t> </a:t>
            </a:r>
            <a:r>
              <a:rPr lang="en-US" sz="2712">
                <a:solidFill>
                  <a:srgbClr val="000000"/>
                </a:solidFill>
                <a:latin typeface="Montserrat Bold"/>
              </a:rPr>
              <a:t>2.</a:t>
            </a:r>
            <a:r>
              <a:rPr lang="en-US" sz="2712">
                <a:solidFill>
                  <a:srgbClr val="000000"/>
                </a:solidFill>
                <a:latin typeface="Montserrat"/>
              </a:rPr>
              <a:t> Tìm các luật kết hợp phổ biến từ tập phổ biến các itemset thu được ở bước trên.</a:t>
            </a:r>
          </a:p>
          <a:p>
            <a:pPr>
              <a:lnSpc>
                <a:spcPts val="3797"/>
              </a:lnSpc>
            </a:pPr>
          </a:p>
          <a:p>
            <a:pPr>
              <a:lnSpc>
                <a:spcPts val="3797"/>
              </a:lnSpc>
            </a:pPr>
            <a:r>
              <a:rPr lang="en-US" sz="2712">
                <a:solidFill>
                  <a:srgbClr val="000000"/>
                </a:solidFill>
                <a:latin typeface="Montserrat"/>
              </a:rPr>
              <a:t>            </a:t>
            </a:r>
            <a:r>
              <a:rPr lang="en-US" sz="2712">
                <a:solidFill>
                  <a:srgbClr val="000000"/>
                </a:solidFill>
                <a:latin typeface="Montserrat Bold"/>
              </a:rPr>
              <a:t> </a:t>
            </a:r>
            <a:r>
              <a:rPr lang="en-US" sz="2712">
                <a:solidFill>
                  <a:srgbClr val="000000"/>
                </a:solidFill>
                <a:latin typeface="Montserrat Bold"/>
              </a:rPr>
              <a:t>3.</a:t>
            </a:r>
            <a:r>
              <a:rPr lang="en-US" sz="2712">
                <a:solidFill>
                  <a:srgbClr val="000000"/>
                </a:solidFill>
                <a:latin typeface="Montserrat"/>
              </a:rPr>
              <a:t> Sắp xếp các luật theo độ phổ biến giảm dần và lấy ra K luật có độ phổ biến cao nhất.</a:t>
            </a:r>
          </a:p>
          <a:p>
            <a:pPr>
              <a:lnSpc>
                <a:spcPts val="3797"/>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Thuật toán Top-K Rules</a:t>
            </a:r>
          </a:p>
        </p:txBody>
      </p:sp>
      <p:pic>
        <p:nvPicPr>
          <p:cNvPr name="Picture 5" id="5"/>
          <p:cNvPicPr>
            <a:picLocks noChangeAspect="true"/>
          </p:cNvPicPr>
          <p:nvPr/>
        </p:nvPicPr>
        <p:blipFill>
          <a:blip r:embed="rId3"/>
          <a:srcRect l="0" t="1718" r="0" b="1718"/>
          <a:stretch>
            <a:fillRect/>
          </a:stretch>
        </p:blipFill>
        <p:spPr>
          <a:xfrm flipH="false" flipV="false" rot="0">
            <a:off x="6295710" y="2809558"/>
            <a:ext cx="5867256" cy="7477442"/>
          </a:xfrm>
          <a:prstGeom prst="rect">
            <a:avLst/>
          </a:prstGeom>
        </p:spPr>
      </p:pic>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2152"/>
            <a:ext cx="14621647" cy="2762250"/>
          </a:xfrm>
          <a:prstGeom prst="rect">
            <a:avLst/>
          </a:prstGeom>
        </p:spPr>
        <p:txBody>
          <a:bodyPr anchor="t" rtlCol="false" tIns="0" lIns="0" bIns="0" rIns="0">
            <a:spAutoFit/>
          </a:bodyPr>
          <a:lstStyle/>
          <a:p>
            <a:pPr algn="ctr">
              <a:lnSpc>
                <a:spcPts val="10201"/>
              </a:lnSpc>
            </a:pPr>
            <a:r>
              <a:rPr lang="en-US" sz="8501">
                <a:solidFill>
                  <a:srgbClr val="FFFFFF"/>
                </a:solidFill>
                <a:latin typeface="Arial"/>
              </a:rPr>
              <a:t>Một số đặc điểm của giải thuật Top-K Rules</a:t>
            </a:r>
          </a:p>
        </p:txBody>
      </p:sp>
      <p:sp>
        <p:nvSpPr>
          <p:cNvPr name="TextBox 5" id="5"/>
          <p:cNvSpPr txBox="true"/>
          <p:nvPr/>
        </p:nvSpPr>
        <p:spPr>
          <a:xfrm rot="0">
            <a:off x="1277824" y="3906937"/>
            <a:ext cx="16088137" cy="1452372"/>
          </a:xfrm>
          <a:prstGeom prst="rect">
            <a:avLst/>
          </a:prstGeom>
        </p:spPr>
        <p:txBody>
          <a:bodyPr anchor="t" rtlCol="false" tIns="0" lIns="0" bIns="0" rIns="0">
            <a:spAutoFit/>
          </a:bodyPr>
          <a:lstStyle/>
          <a:p>
            <a:pPr algn="just">
              <a:lnSpc>
                <a:spcPts val="3861"/>
              </a:lnSpc>
            </a:pPr>
            <a:r>
              <a:rPr lang="en-US" sz="2758">
                <a:solidFill>
                  <a:srgbClr val="000000"/>
                </a:solidFill>
                <a:latin typeface="Montserrat"/>
              </a:rPr>
              <a:t>- Tập phổ biến các itemset được sử dụng để tìm luật kết hợp là một tập con của tập phổ biến các itemset tìm được bằng các giải thuật khai thác tập phổ biến khác.</a:t>
            </a:r>
          </a:p>
          <a:p>
            <a:pPr algn="just">
              <a:lnSpc>
                <a:spcPts val="3861"/>
              </a:lnSpc>
              <a:spcBef>
                <a:spcPct val="0"/>
              </a:spcBef>
            </a:pPr>
          </a:p>
        </p:txBody>
      </p:sp>
      <p:sp>
        <p:nvSpPr>
          <p:cNvPr name="TextBox 6" id="6"/>
          <p:cNvSpPr txBox="true"/>
          <p:nvPr/>
        </p:nvSpPr>
        <p:spPr>
          <a:xfrm rot="0">
            <a:off x="1277824" y="5798523"/>
            <a:ext cx="16088137" cy="963944"/>
          </a:xfrm>
          <a:prstGeom prst="rect">
            <a:avLst/>
          </a:prstGeom>
        </p:spPr>
        <p:txBody>
          <a:bodyPr anchor="t" rtlCol="false" tIns="0" lIns="0" bIns="0" rIns="0">
            <a:spAutoFit/>
          </a:bodyPr>
          <a:lstStyle/>
          <a:p>
            <a:pPr algn="just">
              <a:lnSpc>
                <a:spcPts val="3861"/>
              </a:lnSpc>
              <a:spcBef>
                <a:spcPct val="0"/>
              </a:spcBef>
            </a:pPr>
            <a:r>
              <a:rPr lang="en-US" sz="2758">
                <a:solidFill>
                  <a:srgbClr val="000000"/>
                </a:solidFill>
                <a:latin typeface="Montserrat"/>
              </a:rPr>
              <a:t>- Giải thuật này có thể tìm ra các luật kết hợp phổ biến trong thời gian ngắn và sử dụng ít bộ nhớ.</a:t>
            </a:r>
          </a:p>
        </p:txBody>
      </p:sp>
      <p:sp>
        <p:nvSpPr>
          <p:cNvPr name="TextBox 7" id="7"/>
          <p:cNvSpPr txBox="true"/>
          <p:nvPr/>
        </p:nvSpPr>
        <p:spPr>
          <a:xfrm rot="0">
            <a:off x="1277824" y="7568665"/>
            <a:ext cx="16088137" cy="1452372"/>
          </a:xfrm>
          <a:prstGeom prst="rect">
            <a:avLst/>
          </a:prstGeom>
        </p:spPr>
        <p:txBody>
          <a:bodyPr anchor="t" rtlCol="false" tIns="0" lIns="0" bIns="0" rIns="0">
            <a:spAutoFit/>
          </a:bodyPr>
          <a:lstStyle/>
          <a:p>
            <a:pPr algn="just">
              <a:lnSpc>
                <a:spcPts val="3861"/>
              </a:lnSpc>
            </a:pPr>
            <a:r>
              <a:rPr lang="en-US" sz="2758">
                <a:solidFill>
                  <a:srgbClr val="000000"/>
                </a:solidFill>
                <a:latin typeface="Montserrat"/>
              </a:rPr>
              <a:t>- Các luật kết hợp phổ biến được sắp xếp theo độ phổ biến giảm dần, giúp cho việc tìm kiếm các luật phổ biến dễ dàng hơn.</a:t>
            </a:r>
          </a:p>
          <a:p>
            <a:pPr algn="just">
              <a:lnSpc>
                <a:spcPts val="3861"/>
              </a:lnSpc>
              <a:spcBef>
                <a:spcPct val="0"/>
              </a:spcBef>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2152"/>
            <a:ext cx="14621647" cy="2762250"/>
          </a:xfrm>
          <a:prstGeom prst="rect">
            <a:avLst/>
          </a:prstGeom>
        </p:spPr>
        <p:txBody>
          <a:bodyPr anchor="t" rtlCol="false" tIns="0" lIns="0" bIns="0" rIns="0">
            <a:spAutoFit/>
          </a:bodyPr>
          <a:lstStyle/>
          <a:p>
            <a:pPr algn="ctr">
              <a:lnSpc>
                <a:spcPts val="10201"/>
              </a:lnSpc>
            </a:pPr>
            <a:r>
              <a:rPr lang="en-US" sz="8501">
                <a:solidFill>
                  <a:srgbClr val="FFFFFF"/>
                </a:solidFill>
                <a:latin typeface="Arial"/>
              </a:rPr>
              <a:t>Một số hạn chế của giải thuật Top-K Rules</a:t>
            </a:r>
          </a:p>
        </p:txBody>
      </p:sp>
      <p:sp>
        <p:nvSpPr>
          <p:cNvPr name="TextBox 5" id="5"/>
          <p:cNvSpPr txBox="true"/>
          <p:nvPr/>
        </p:nvSpPr>
        <p:spPr>
          <a:xfrm rot="0">
            <a:off x="1277824" y="3906937"/>
            <a:ext cx="16088137" cy="963944"/>
          </a:xfrm>
          <a:prstGeom prst="rect">
            <a:avLst/>
          </a:prstGeom>
        </p:spPr>
        <p:txBody>
          <a:bodyPr anchor="t" rtlCol="false" tIns="0" lIns="0" bIns="0" rIns="0">
            <a:spAutoFit/>
          </a:bodyPr>
          <a:lstStyle/>
          <a:p>
            <a:pPr algn="just">
              <a:lnSpc>
                <a:spcPts val="3861"/>
              </a:lnSpc>
            </a:pPr>
            <a:r>
              <a:rPr lang="en-US" sz="2758">
                <a:solidFill>
                  <a:srgbClr val="000000"/>
                </a:solidFill>
                <a:latin typeface="Montserrat"/>
              </a:rPr>
              <a:t>- Không tìm được tất cả các luật phổ biến, chỉ tìm được top-K luật phổ biến nhất.</a:t>
            </a:r>
          </a:p>
          <a:p>
            <a:pPr algn="just">
              <a:lnSpc>
                <a:spcPts val="3861"/>
              </a:lnSpc>
              <a:spcBef>
                <a:spcPct val="0"/>
              </a:spcBef>
            </a:pPr>
          </a:p>
        </p:txBody>
      </p:sp>
      <p:sp>
        <p:nvSpPr>
          <p:cNvPr name="TextBox 6" id="6"/>
          <p:cNvSpPr txBox="true"/>
          <p:nvPr/>
        </p:nvSpPr>
        <p:spPr>
          <a:xfrm rot="0">
            <a:off x="1277824" y="5310095"/>
            <a:ext cx="16088137" cy="1452372"/>
          </a:xfrm>
          <a:prstGeom prst="rect">
            <a:avLst/>
          </a:prstGeom>
        </p:spPr>
        <p:txBody>
          <a:bodyPr anchor="t" rtlCol="false" tIns="0" lIns="0" bIns="0" rIns="0">
            <a:spAutoFit/>
          </a:bodyPr>
          <a:lstStyle/>
          <a:p>
            <a:pPr algn="just">
              <a:lnSpc>
                <a:spcPts val="3861"/>
              </a:lnSpc>
            </a:pPr>
            <a:r>
              <a:rPr lang="en-US" sz="2758">
                <a:solidFill>
                  <a:srgbClr val="000000"/>
                </a:solidFill>
                <a:latin typeface="Montserrat"/>
              </a:rPr>
              <a:t>- Kết quả trả về phụ thuộc vào số lượng luật kết hợp phổ biến được tìm ra từ bước 2, do đó nếu số lượng luật phổ biến quá ít thì kết quả trả về có thể không chính xác.</a:t>
            </a:r>
          </a:p>
          <a:p>
            <a:pPr algn="just">
              <a:lnSpc>
                <a:spcPts val="3861"/>
              </a:lnSpc>
              <a:spcBef>
                <a:spcPct val="0"/>
              </a:spcBef>
            </a:pPr>
          </a:p>
        </p:txBody>
      </p:sp>
      <p:sp>
        <p:nvSpPr>
          <p:cNvPr name="TextBox 7" id="7"/>
          <p:cNvSpPr txBox="true"/>
          <p:nvPr/>
        </p:nvSpPr>
        <p:spPr>
          <a:xfrm rot="0">
            <a:off x="1277824" y="7416139"/>
            <a:ext cx="16088137" cy="963944"/>
          </a:xfrm>
          <a:prstGeom prst="rect">
            <a:avLst/>
          </a:prstGeom>
        </p:spPr>
        <p:txBody>
          <a:bodyPr anchor="t" rtlCol="false" tIns="0" lIns="0" bIns="0" rIns="0">
            <a:spAutoFit/>
          </a:bodyPr>
          <a:lstStyle/>
          <a:p>
            <a:pPr algn="just">
              <a:lnSpc>
                <a:spcPts val="3861"/>
              </a:lnSpc>
            </a:pPr>
            <a:r>
              <a:rPr lang="en-US" sz="2758">
                <a:solidFill>
                  <a:srgbClr val="000000"/>
                </a:solidFill>
                <a:latin typeface="Montserrat"/>
              </a:rPr>
              <a:t>- Việc xác định giá trị K phù hợp là một thách thức đối với giải thuật này.</a:t>
            </a:r>
          </a:p>
          <a:p>
            <a:pPr algn="just">
              <a:lnSpc>
                <a:spcPts val="3861"/>
              </a:lnSpc>
              <a:spcBef>
                <a:spcPct val="0"/>
              </a:spcBef>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374349" y="2404509"/>
            <a:ext cx="14272334" cy="7177980"/>
          </a:xfrm>
          <a:prstGeom prst="rect">
            <a:avLst/>
          </a:prstGeom>
        </p:spPr>
      </p:pic>
      <p:sp>
        <p:nvSpPr>
          <p:cNvPr name="TextBox 3" id="3"/>
          <p:cNvSpPr txBox="true"/>
          <p:nvPr/>
        </p:nvSpPr>
        <p:spPr>
          <a:xfrm rot="0">
            <a:off x="4973714" y="350073"/>
            <a:ext cx="9073604"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Noto Sans Bold"/>
              </a:rPr>
              <a:t>Ví dụ  minh họa</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854770" y="1253995"/>
            <a:ext cx="10578459" cy="8004305"/>
          </a:xfrm>
          <a:prstGeom prst="rect">
            <a:avLst/>
          </a:prstGeom>
        </p:spPr>
      </p:pic>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03117" y="2793369"/>
            <a:ext cx="7964299" cy="2850963"/>
            <a:chOff x="0" y="0"/>
            <a:chExt cx="10619065" cy="3801284"/>
          </a:xfrm>
        </p:grpSpPr>
        <p:sp>
          <p:nvSpPr>
            <p:cNvPr name="TextBox 3" id="3"/>
            <p:cNvSpPr txBox="true"/>
            <p:nvPr/>
          </p:nvSpPr>
          <p:spPr>
            <a:xfrm rot="0">
              <a:off x="0" y="0"/>
              <a:ext cx="10619065" cy="1244600"/>
            </a:xfrm>
            <a:prstGeom prst="rect">
              <a:avLst/>
            </a:prstGeom>
          </p:spPr>
          <p:txBody>
            <a:bodyPr anchor="t" rtlCol="false" tIns="0" lIns="0" bIns="0" rIns="0">
              <a:spAutoFit/>
            </a:bodyPr>
            <a:lstStyle/>
            <a:p>
              <a:pPr>
                <a:lnSpc>
                  <a:spcPts val="3748"/>
                </a:lnSpc>
              </a:pPr>
              <a:r>
                <a:rPr lang="en-US" sz="3123">
                  <a:solidFill>
                    <a:srgbClr val="2C2EE6"/>
                  </a:solidFill>
                  <a:latin typeface="Montserrat Semi-Bold"/>
                </a:rPr>
                <a:t>PHÁT HIỆN TRI THỨC VÀ KHAI PHÁ DỮ LIỆU</a:t>
              </a:r>
            </a:p>
          </p:txBody>
        </p:sp>
        <p:sp>
          <p:nvSpPr>
            <p:cNvPr name="TextBox 4" id="4"/>
            <p:cNvSpPr txBox="true"/>
            <p:nvPr/>
          </p:nvSpPr>
          <p:spPr>
            <a:xfrm rot="0">
              <a:off x="0" y="2018268"/>
              <a:ext cx="10619065" cy="568471"/>
            </a:xfrm>
            <a:prstGeom prst="rect">
              <a:avLst/>
            </a:prstGeom>
          </p:spPr>
          <p:txBody>
            <a:bodyPr anchor="t" rtlCol="false" tIns="0" lIns="0" bIns="0" rIns="0">
              <a:spAutoFit/>
            </a:bodyPr>
            <a:lstStyle/>
            <a:p>
              <a:pPr>
                <a:lnSpc>
                  <a:spcPts val="3821"/>
                </a:lnSpc>
              </a:pPr>
              <a:r>
                <a:rPr lang="en-US" sz="2388">
                  <a:solidFill>
                    <a:srgbClr val="000000"/>
                  </a:solidFill>
                  <a:latin typeface="Montserrat"/>
                </a:rPr>
                <a:t>PHÁT HIỆN TRI THỨC VÀ KHAI PHÁ DỮ LIỆU </a:t>
              </a:r>
            </a:p>
          </p:txBody>
        </p:sp>
        <p:sp>
          <p:nvSpPr>
            <p:cNvPr name="TextBox 5" id="5"/>
            <p:cNvSpPr txBox="true"/>
            <p:nvPr/>
          </p:nvSpPr>
          <p:spPr>
            <a:xfrm rot="0">
              <a:off x="0" y="3232813"/>
              <a:ext cx="10619065" cy="568471"/>
            </a:xfrm>
            <a:prstGeom prst="rect">
              <a:avLst/>
            </a:prstGeom>
          </p:spPr>
          <p:txBody>
            <a:bodyPr anchor="t" rtlCol="false" tIns="0" lIns="0" bIns="0" rIns="0">
              <a:spAutoFit/>
            </a:bodyPr>
            <a:lstStyle/>
            <a:p>
              <a:pPr>
                <a:lnSpc>
                  <a:spcPts val="3821"/>
                </a:lnSpc>
              </a:pPr>
              <a:r>
                <a:rPr lang="en-US" sz="2388">
                  <a:solidFill>
                    <a:srgbClr val="000000"/>
                  </a:solidFill>
                  <a:latin typeface="Montserrat"/>
                </a:rPr>
                <a:t>KHAI PHÁ LUẬT KẾT HỢP </a:t>
              </a:r>
            </a:p>
          </p:txBody>
        </p:sp>
      </p:grpSp>
      <p:grpSp>
        <p:nvGrpSpPr>
          <p:cNvPr name="Group 6" id="6"/>
          <p:cNvGrpSpPr/>
          <p:nvPr/>
        </p:nvGrpSpPr>
        <p:grpSpPr>
          <a:xfrm rot="0">
            <a:off x="9634149" y="2560981"/>
            <a:ext cx="8071093" cy="5981790"/>
            <a:chOff x="0" y="0"/>
            <a:chExt cx="10761458" cy="7975720"/>
          </a:xfrm>
        </p:grpSpPr>
        <p:sp>
          <p:nvSpPr>
            <p:cNvPr name="TextBox 7" id="7"/>
            <p:cNvSpPr txBox="true"/>
            <p:nvPr/>
          </p:nvSpPr>
          <p:spPr>
            <a:xfrm rot="0">
              <a:off x="0" y="0"/>
              <a:ext cx="10761458" cy="1270000"/>
            </a:xfrm>
            <a:prstGeom prst="rect">
              <a:avLst/>
            </a:prstGeom>
          </p:spPr>
          <p:txBody>
            <a:bodyPr anchor="t" rtlCol="false" tIns="0" lIns="0" bIns="0" rIns="0">
              <a:spAutoFit/>
            </a:bodyPr>
            <a:lstStyle/>
            <a:p>
              <a:pPr>
                <a:lnSpc>
                  <a:spcPts val="3798"/>
                </a:lnSpc>
              </a:pPr>
              <a:r>
                <a:rPr lang="en-US" sz="3165">
                  <a:solidFill>
                    <a:srgbClr val="2C2EE6"/>
                  </a:solidFill>
                  <a:latin typeface="Montserrat Semi-Bold"/>
                </a:rPr>
                <a:t>TÌM HIỂU GIẢI THUẬT KHAI PHÁ LUẬT KẾT HỢP KHÔNG DƯ THỪA</a:t>
              </a:r>
            </a:p>
          </p:txBody>
        </p:sp>
        <p:sp>
          <p:nvSpPr>
            <p:cNvPr name="TextBox 8" id="8"/>
            <p:cNvSpPr txBox="true"/>
            <p:nvPr/>
          </p:nvSpPr>
          <p:spPr>
            <a:xfrm rot="0">
              <a:off x="0" y="2055320"/>
              <a:ext cx="10761458" cy="581578"/>
            </a:xfrm>
            <a:prstGeom prst="rect">
              <a:avLst/>
            </a:prstGeom>
          </p:spPr>
          <p:txBody>
            <a:bodyPr anchor="t" rtlCol="false" tIns="0" lIns="0" bIns="0" rIns="0">
              <a:spAutoFit/>
            </a:bodyPr>
            <a:lstStyle/>
            <a:p>
              <a:pPr>
                <a:lnSpc>
                  <a:spcPts val="3872"/>
                </a:lnSpc>
              </a:pPr>
              <a:r>
                <a:rPr lang="en-US" sz="2420">
                  <a:solidFill>
                    <a:srgbClr val="000000"/>
                  </a:solidFill>
                  <a:latin typeface="Libre Franklin Light"/>
                </a:rPr>
                <a:t>Khái niệm luật dư thừa</a:t>
              </a:r>
            </a:p>
          </p:txBody>
        </p:sp>
        <p:sp>
          <p:nvSpPr>
            <p:cNvPr name="TextBox 9" id="9"/>
            <p:cNvSpPr txBox="true"/>
            <p:nvPr/>
          </p:nvSpPr>
          <p:spPr>
            <a:xfrm rot="0">
              <a:off x="0" y="3292913"/>
              <a:ext cx="10761458" cy="581578"/>
            </a:xfrm>
            <a:prstGeom prst="rect">
              <a:avLst/>
            </a:prstGeom>
          </p:spPr>
          <p:txBody>
            <a:bodyPr anchor="t" rtlCol="false" tIns="0" lIns="0" bIns="0" rIns="0">
              <a:spAutoFit/>
            </a:bodyPr>
            <a:lstStyle/>
            <a:p>
              <a:pPr>
                <a:lnSpc>
                  <a:spcPts val="3872"/>
                </a:lnSpc>
              </a:pPr>
              <a:r>
                <a:rPr lang="en-US" sz="2420">
                  <a:solidFill>
                    <a:srgbClr val="000000"/>
                  </a:solidFill>
                  <a:latin typeface="Libre Franklin Light"/>
                </a:rPr>
                <a:t>Giải thuật Top-K RuLes</a:t>
              </a:r>
            </a:p>
          </p:txBody>
        </p:sp>
        <p:sp>
          <p:nvSpPr>
            <p:cNvPr name="TextBox 10" id="10"/>
            <p:cNvSpPr txBox="true"/>
            <p:nvPr/>
          </p:nvSpPr>
          <p:spPr>
            <a:xfrm rot="0">
              <a:off x="0" y="4530505"/>
              <a:ext cx="10761458" cy="581578"/>
            </a:xfrm>
            <a:prstGeom prst="rect">
              <a:avLst/>
            </a:prstGeom>
          </p:spPr>
          <p:txBody>
            <a:bodyPr anchor="t" rtlCol="false" tIns="0" lIns="0" bIns="0" rIns="0">
              <a:spAutoFit/>
            </a:bodyPr>
            <a:lstStyle/>
            <a:p>
              <a:pPr>
                <a:lnSpc>
                  <a:spcPts val="3872"/>
                </a:lnSpc>
              </a:pPr>
              <a:r>
                <a:rPr lang="en-US" sz="2420">
                  <a:solidFill>
                    <a:srgbClr val="000000"/>
                  </a:solidFill>
                  <a:latin typeface="Libre Franklin Light"/>
                </a:rPr>
                <a:t>Giải thuật TNR</a:t>
              </a:r>
            </a:p>
          </p:txBody>
        </p:sp>
        <p:sp>
          <p:nvSpPr>
            <p:cNvPr name="TextBox 11" id="11"/>
            <p:cNvSpPr txBox="true"/>
            <p:nvPr/>
          </p:nvSpPr>
          <p:spPr>
            <a:xfrm rot="0">
              <a:off x="0" y="5768098"/>
              <a:ext cx="10761458" cy="1231855"/>
            </a:xfrm>
            <a:prstGeom prst="rect">
              <a:avLst/>
            </a:prstGeom>
          </p:spPr>
          <p:txBody>
            <a:bodyPr anchor="t" rtlCol="false" tIns="0" lIns="0" bIns="0" rIns="0">
              <a:spAutoFit/>
            </a:bodyPr>
            <a:lstStyle/>
            <a:p>
              <a:pPr>
                <a:lnSpc>
                  <a:spcPts val="3872"/>
                </a:lnSpc>
              </a:pPr>
              <a:r>
                <a:rPr lang="en-US" sz="2420">
                  <a:solidFill>
                    <a:srgbClr val="000000"/>
                  </a:solidFill>
                  <a:latin typeface="Libre Franklin Light"/>
                </a:rPr>
                <a:t>ỨNG DỤNG VÀ SO SÁNH 2 GIẢI THUẬT VỚI CÁC DATASET VÀ ĐƯA RA KẾT LUẬN</a:t>
              </a:r>
            </a:p>
          </p:txBody>
        </p:sp>
        <p:sp>
          <p:nvSpPr>
            <p:cNvPr name="AutoShape 12" id="12"/>
            <p:cNvSpPr/>
            <p:nvPr/>
          </p:nvSpPr>
          <p:spPr>
            <a:xfrm>
              <a:off x="0" y="7969808"/>
              <a:ext cx="10761458" cy="0"/>
            </a:xfrm>
            <a:prstGeom prst="line">
              <a:avLst/>
            </a:prstGeom>
            <a:ln cap="rnd" w="11823">
              <a:solidFill>
                <a:srgbClr val="000000">
                  <a:alpha val="34902"/>
                </a:srgbClr>
              </a:solidFill>
              <a:prstDash val="solid"/>
              <a:headEnd type="none" len="sm" w="sm"/>
              <a:tailEnd type="none" len="sm" w="sm"/>
            </a:ln>
          </p:spPr>
        </p:sp>
      </p:grpSp>
      <p:grpSp>
        <p:nvGrpSpPr>
          <p:cNvPr name="Group 13" id="13"/>
          <p:cNvGrpSpPr/>
          <p:nvPr/>
        </p:nvGrpSpPr>
        <p:grpSpPr>
          <a:xfrm rot="0">
            <a:off x="9096375" y="3700973"/>
            <a:ext cx="47625" cy="6142145"/>
            <a:chOff x="0" y="0"/>
            <a:chExt cx="12543" cy="1617684"/>
          </a:xfrm>
        </p:grpSpPr>
        <p:sp>
          <p:nvSpPr>
            <p:cNvPr name="Freeform 14" id="14"/>
            <p:cNvSpPr/>
            <p:nvPr/>
          </p:nvSpPr>
          <p:spPr>
            <a:xfrm flipH="false" flipV="false">
              <a:off x="0" y="0"/>
              <a:ext cx="12543" cy="1617684"/>
            </a:xfrm>
            <a:custGeom>
              <a:avLst/>
              <a:gdLst/>
              <a:ahLst/>
              <a:cxnLst/>
              <a:rect r="r" b="b" t="t" l="l"/>
              <a:pathLst>
                <a:path h="1617684" w="12543">
                  <a:moveTo>
                    <a:pt x="0" y="0"/>
                  </a:moveTo>
                  <a:lnTo>
                    <a:pt x="12543" y="0"/>
                  </a:lnTo>
                  <a:lnTo>
                    <a:pt x="12543" y="1617684"/>
                  </a:lnTo>
                  <a:lnTo>
                    <a:pt x="0" y="1617684"/>
                  </a:lnTo>
                  <a:close/>
                </a:path>
              </a:pathLst>
            </a:custGeom>
            <a:solidFill>
              <a:srgbClr val="2C2EE6"/>
            </a:solidFill>
          </p:spPr>
        </p:sp>
        <p:sp>
          <p:nvSpPr>
            <p:cNvPr name="TextBox 15" id="15"/>
            <p:cNvSpPr txBox="true"/>
            <p:nvPr/>
          </p:nvSpPr>
          <p:spPr>
            <a:xfrm>
              <a:off x="0" y="-95250"/>
              <a:ext cx="812800" cy="908050"/>
            </a:xfrm>
            <a:prstGeom prst="rect">
              <a:avLst/>
            </a:prstGeom>
          </p:spPr>
          <p:txBody>
            <a:bodyPr anchor="ctr" rtlCol="false" tIns="50800" lIns="50800" bIns="50800" rIns="50800"/>
            <a:lstStyle/>
            <a:p>
              <a:pPr algn="ctr">
                <a:lnSpc>
                  <a:spcPts val="4160"/>
                </a:lnSpc>
              </a:pPr>
            </a:p>
          </p:txBody>
        </p:sp>
      </p:grpSp>
      <p:sp>
        <p:nvSpPr>
          <p:cNvPr name="TextBox 16" id="16"/>
          <p:cNvSpPr txBox="true"/>
          <p:nvPr/>
        </p:nvSpPr>
        <p:spPr>
          <a:xfrm rot="0">
            <a:off x="6397933" y="395287"/>
            <a:ext cx="5492133" cy="1162050"/>
          </a:xfrm>
          <a:prstGeom prst="rect">
            <a:avLst/>
          </a:prstGeom>
        </p:spPr>
        <p:txBody>
          <a:bodyPr anchor="t" rtlCol="false" tIns="0" lIns="0" bIns="0" rIns="0">
            <a:spAutoFit/>
          </a:bodyPr>
          <a:lstStyle/>
          <a:p>
            <a:pPr algn="ctr">
              <a:lnSpc>
                <a:spcPts val="8400"/>
              </a:lnSpc>
            </a:pPr>
            <a:r>
              <a:rPr lang="en-US" sz="7000">
                <a:solidFill>
                  <a:srgbClr val="000000"/>
                </a:solidFill>
                <a:latin typeface="Codec Pro ExtraBold"/>
              </a:rPr>
              <a:t>Nội dung</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4034955" y="305008"/>
            <a:ext cx="10218090" cy="9676984"/>
          </a:xfrm>
          <a:prstGeom prst="rect">
            <a:avLst/>
          </a:prstGeom>
        </p:spPr>
      </p:pic>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292624" y="1618230"/>
            <a:ext cx="15966676" cy="7109129"/>
          </a:xfrm>
          <a:prstGeom prst="rect">
            <a:avLst/>
          </a:prstGeom>
        </p:spPr>
      </p:pic>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970612" y="329727"/>
            <a:ext cx="12346777" cy="9627546"/>
          </a:xfrm>
          <a:prstGeom prst="rect">
            <a:avLst/>
          </a:prstGeom>
        </p:spPr>
      </p:pic>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Giải thuật TNR</a:t>
            </a:r>
          </a:p>
        </p:txBody>
      </p:sp>
      <p:sp>
        <p:nvSpPr>
          <p:cNvPr name="TextBox 5" id="5"/>
          <p:cNvSpPr txBox="true"/>
          <p:nvPr/>
        </p:nvSpPr>
        <p:spPr>
          <a:xfrm rot="0">
            <a:off x="1418297" y="4183896"/>
            <a:ext cx="15598397" cy="2836231"/>
          </a:xfrm>
          <a:prstGeom prst="rect">
            <a:avLst/>
          </a:prstGeom>
        </p:spPr>
        <p:txBody>
          <a:bodyPr anchor="t" rtlCol="false" tIns="0" lIns="0" bIns="0" rIns="0">
            <a:spAutoFit/>
          </a:bodyPr>
          <a:lstStyle/>
          <a:p>
            <a:pPr>
              <a:lnSpc>
                <a:spcPts val="3797"/>
              </a:lnSpc>
            </a:pPr>
            <a:r>
              <a:rPr lang="en-US" sz="2712">
                <a:solidFill>
                  <a:srgbClr val="000000"/>
                </a:solidFill>
                <a:latin typeface="Montserrat"/>
              </a:rPr>
              <a:t> Giải thuật TNR là một thuật toán khai thác luật kết hợp không dư thừa trong cơ sở dữ liệu. TNR được đề xuất để tìm kiếm các luật kết hợp với mức độ hỗ trợ (support) cao và mức độ tin cậy (confidence) cao. Thuật toán này sử dụng kỹ thuật "tilted window" để tạo ra các cửa sổ kết hợp và loại bỏ các luật có mức độ hỗ trợ thấp hơn ngưỡng được xác định trước đó.</a:t>
            </a:r>
          </a:p>
          <a:p>
            <a:pPr>
              <a:lnSpc>
                <a:spcPts val="3797"/>
              </a:lnSpc>
              <a:spcBef>
                <a:spcPct val="0"/>
              </a:spcBef>
            </a:pP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Mô tả</a:t>
            </a:r>
          </a:p>
        </p:txBody>
      </p:sp>
      <p:sp>
        <p:nvSpPr>
          <p:cNvPr name="TextBox 5" id="5"/>
          <p:cNvSpPr txBox="true"/>
          <p:nvPr/>
        </p:nvSpPr>
        <p:spPr>
          <a:xfrm rot="0">
            <a:off x="432776" y="3321241"/>
            <a:ext cx="17569437" cy="6815776"/>
          </a:xfrm>
          <a:prstGeom prst="rect">
            <a:avLst/>
          </a:prstGeom>
        </p:spPr>
        <p:txBody>
          <a:bodyPr anchor="t" rtlCol="false" tIns="0" lIns="0" bIns="0" rIns="0">
            <a:spAutoFit/>
          </a:bodyPr>
          <a:lstStyle/>
          <a:p>
            <a:pPr>
              <a:lnSpc>
                <a:spcPts val="5057"/>
              </a:lnSpc>
            </a:pPr>
            <a:r>
              <a:rPr lang="en-US" sz="3612">
                <a:solidFill>
                  <a:srgbClr val="000000"/>
                </a:solidFill>
                <a:latin typeface="Montserrat Bold"/>
              </a:rPr>
              <a:t>Thuật toán TNR bao gồm các bước sau:</a:t>
            </a:r>
          </a:p>
          <a:p>
            <a:pPr>
              <a:lnSpc>
                <a:spcPts val="3797"/>
              </a:lnSpc>
            </a:pPr>
          </a:p>
          <a:p>
            <a:pPr>
              <a:lnSpc>
                <a:spcPts val="3797"/>
              </a:lnSpc>
            </a:pPr>
            <a:r>
              <a:rPr lang="en-US" sz="2712">
                <a:solidFill>
                  <a:srgbClr val="000000"/>
                </a:solidFill>
                <a:latin typeface="Montserrat"/>
              </a:rPr>
              <a:t>           </a:t>
            </a:r>
            <a:r>
              <a:rPr lang="en-US" sz="2712">
                <a:solidFill>
                  <a:srgbClr val="000000"/>
                </a:solidFill>
                <a:latin typeface="Montserrat Bold"/>
              </a:rPr>
              <a:t> 1.</a:t>
            </a:r>
            <a:r>
              <a:rPr lang="en-US" sz="2712">
                <a:solidFill>
                  <a:srgbClr val="000000"/>
                </a:solidFill>
                <a:latin typeface="Montserrat"/>
              </a:rPr>
              <a:t> Tạo ra các cửa sổ kết hợp có kích thước k bằng cách di chuyển cửa sổ từ trái sang phải trên toàn bộ cơ sở dữ liệu.</a:t>
            </a:r>
          </a:p>
          <a:p>
            <a:pPr>
              <a:lnSpc>
                <a:spcPts val="3797"/>
              </a:lnSpc>
            </a:pPr>
          </a:p>
          <a:p>
            <a:pPr>
              <a:lnSpc>
                <a:spcPts val="3797"/>
              </a:lnSpc>
            </a:pPr>
            <a:r>
              <a:rPr lang="en-US" sz="2712">
                <a:solidFill>
                  <a:srgbClr val="000000"/>
                </a:solidFill>
                <a:latin typeface="Montserrat"/>
              </a:rPr>
              <a:t>          </a:t>
            </a:r>
            <a:r>
              <a:rPr lang="en-US" sz="2712">
                <a:solidFill>
                  <a:srgbClr val="000000"/>
                </a:solidFill>
                <a:latin typeface="Montserrat Bold"/>
              </a:rPr>
              <a:t> 2. </a:t>
            </a:r>
            <a:r>
              <a:rPr lang="en-US" sz="2712">
                <a:solidFill>
                  <a:srgbClr val="000000"/>
                </a:solidFill>
                <a:latin typeface="Montserrat"/>
              </a:rPr>
              <a:t>Tính toán mức độ hỗ trợ của các luật kết hợp thuộc cửa sổ và loại bỏ các luật có mức độ hỗ trợ thấp hơn ngưỡng được xác định trước đó.</a:t>
            </a:r>
          </a:p>
          <a:p>
            <a:pPr>
              <a:lnSpc>
                <a:spcPts val="3797"/>
              </a:lnSpc>
            </a:pPr>
          </a:p>
          <a:p>
            <a:pPr>
              <a:lnSpc>
                <a:spcPts val="3797"/>
              </a:lnSpc>
            </a:pPr>
            <a:r>
              <a:rPr lang="en-US" sz="2712">
                <a:solidFill>
                  <a:srgbClr val="000000"/>
                </a:solidFill>
                <a:latin typeface="Montserrat"/>
              </a:rPr>
              <a:t>         </a:t>
            </a:r>
            <a:r>
              <a:rPr lang="en-US" sz="2712">
                <a:solidFill>
                  <a:srgbClr val="000000"/>
                </a:solidFill>
                <a:latin typeface="Montserrat Bold"/>
              </a:rPr>
              <a:t>  3. </a:t>
            </a:r>
            <a:r>
              <a:rPr lang="en-US" sz="2712">
                <a:solidFill>
                  <a:srgbClr val="000000"/>
                </a:solidFill>
                <a:latin typeface="Montserrat"/>
              </a:rPr>
              <a:t>Sử dụng các luật kết hợp đã được lọc để tạo ra các cửa sổ mới với kích thước k+1.</a:t>
            </a:r>
          </a:p>
          <a:p>
            <a:pPr>
              <a:lnSpc>
                <a:spcPts val="3797"/>
              </a:lnSpc>
            </a:pPr>
          </a:p>
          <a:p>
            <a:pPr>
              <a:lnSpc>
                <a:spcPts val="3797"/>
              </a:lnSpc>
            </a:pPr>
            <a:r>
              <a:rPr lang="en-US" sz="2712">
                <a:solidFill>
                  <a:srgbClr val="000000"/>
                </a:solidFill>
                <a:latin typeface="Montserrat"/>
              </a:rPr>
              <a:t>           </a:t>
            </a:r>
            <a:r>
              <a:rPr lang="en-US" sz="2712">
                <a:solidFill>
                  <a:srgbClr val="000000"/>
                </a:solidFill>
                <a:latin typeface="Montserrat Bold"/>
              </a:rPr>
              <a:t>4.</a:t>
            </a:r>
            <a:r>
              <a:rPr lang="en-US" sz="2712">
                <a:solidFill>
                  <a:srgbClr val="000000"/>
                </a:solidFill>
                <a:latin typeface="Montserrat"/>
              </a:rPr>
              <a:t> Lặp lại các bước 2 và 3 cho đến khi không còn luật nào có thể tạo ra cửa sổ mới.</a:t>
            </a:r>
          </a:p>
          <a:p>
            <a:pPr>
              <a:lnSpc>
                <a:spcPts val="3797"/>
              </a:lnSpc>
            </a:pPr>
          </a:p>
          <a:p>
            <a:pPr>
              <a:lnSpc>
                <a:spcPts val="3797"/>
              </a:lnSpc>
            </a:pPr>
          </a:p>
          <a:p>
            <a:pPr>
              <a:lnSpc>
                <a:spcPts val="3797"/>
              </a:lnSpc>
              <a:spcBef>
                <a:spcPct val="0"/>
              </a:spcBef>
            </a:pP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751938" y="2544816"/>
            <a:ext cx="12765075" cy="6713484"/>
          </a:xfrm>
          <a:prstGeom prst="rect">
            <a:avLst/>
          </a:prstGeom>
        </p:spPr>
      </p:pic>
      <p:sp>
        <p:nvSpPr>
          <p:cNvPr name="TextBox 3" id="3"/>
          <p:cNvSpPr txBox="true"/>
          <p:nvPr/>
        </p:nvSpPr>
        <p:spPr>
          <a:xfrm rot="0">
            <a:off x="5125518" y="350073"/>
            <a:ext cx="8769995"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Noto Sans Bold"/>
              </a:rPr>
              <a:t>Ví dụ minh họa</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755266" y="1829496"/>
            <a:ext cx="12758418" cy="6628008"/>
          </a:xfrm>
          <a:prstGeom prst="rect">
            <a:avLst/>
          </a:prstGeom>
        </p:spPr>
      </p:pic>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247407" y="402093"/>
            <a:ext cx="13793185" cy="9482815"/>
          </a:xfrm>
          <a:prstGeom prst="rect">
            <a:avLst/>
          </a:prstGeom>
        </p:spPr>
      </p:pic>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643162" y="485242"/>
            <a:ext cx="15001675" cy="9316517"/>
          </a:xfrm>
          <a:prstGeom prst="rect">
            <a:avLst/>
          </a:prstGeom>
        </p:spPr>
      </p:pic>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152828" y="1941814"/>
            <a:ext cx="6678943" cy="7456130"/>
          </a:xfrm>
          <a:prstGeom prst="rect">
            <a:avLst/>
          </a:prstGeom>
        </p:spPr>
      </p:pic>
      <p:sp>
        <p:nvSpPr>
          <p:cNvPr name="TextBox 3" id="3"/>
          <p:cNvSpPr txBox="true"/>
          <p:nvPr/>
        </p:nvSpPr>
        <p:spPr>
          <a:xfrm rot="0">
            <a:off x="752485" y="935773"/>
            <a:ext cx="16506815" cy="556116"/>
          </a:xfrm>
          <a:prstGeom prst="rect">
            <a:avLst/>
          </a:prstGeom>
        </p:spPr>
        <p:txBody>
          <a:bodyPr anchor="t" rtlCol="false" tIns="0" lIns="0" bIns="0" rIns="0">
            <a:spAutoFit/>
          </a:bodyPr>
          <a:lstStyle/>
          <a:p>
            <a:pPr algn="ctr">
              <a:lnSpc>
                <a:spcPts val="4667"/>
              </a:lnSpc>
              <a:spcBef>
                <a:spcPct val="0"/>
              </a:spcBef>
            </a:pPr>
            <a:r>
              <a:rPr lang="en-US" sz="3334">
                <a:solidFill>
                  <a:srgbClr val="2C2EE6"/>
                </a:solidFill>
                <a:latin typeface="Montserrat Bold"/>
              </a:rPr>
              <a:t>KẾT LUẬN CHUNG VÀ SO SÁNH</a:t>
            </a:r>
          </a:p>
        </p:txBody>
      </p:sp>
      <p:sp>
        <p:nvSpPr>
          <p:cNvPr name="TextBox 4" id="4"/>
          <p:cNvSpPr txBox="true"/>
          <p:nvPr/>
        </p:nvSpPr>
        <p:spPr>
          <a:xfrm rot="0">
            <a:off x="8702545" y="2037443"/>
            <a:ext cx="8223147" cy="6791960"/>
          </a:xfrm>
          <a:prstGeom prst="rect">
            <a:avLst/>
          </a:prstGeom>
        </p:spPr>
        <p:txBody>
          <a:bodyPr anchor="t" rtlCol="false" tIns="0" lIns="0" bIns="0" rIns="0">
            <a:spAutoFit/>
          </a:bodyPr>
          <a:lstStyle/>
          <a:p>
            <a:pPr algn="just">
              <a:lnSpc>
                <a:spcPts val="2589"/>
              </a:lnSpc>
              <a:spcBef>
                <a:spcPct val="0"/>
              </a:spcBef>
            </a:pPr>
            <a:r>
              <a:rPr lang="en-US" sz="1849">
                <a:solidFill>
                  <a:srgbClr val="000000"/>
                </a:solidFill>
                <a:latin typeface="Libre Franklin Medium"/>
              </a:rPr>
              <a:t>Top-K Rules và Top Non-Redundant (TNR) đều là các giải thuật tìm kiếm và lựa chọn các đối tượng tốt nhất từ một tập dữ liệu. Tuy nhiên, hai giải thuật này có mục tiêu và phương pháp hoạt động khác nhau. Dưới đây là một số so sánh giữa hai giải thuật này:</a:t>
            </a:r>
          </a:p>
          <a:p>
            <a:pPr algn="just">
              <a:lnSpc>
                <a:spcPts val="2589"/>
              </a:lnSpc>
              <a:spcBef>
                <a:spcPct val="0"/>
              </a:spcBef>
            </a:pPr>
          </a:p>
          <a:p>
            <a:pPr algn="just">
              <a:lnSpc>
                <a:spcPts val="2589"/>
              </a:lnSpc>
              <a:spcBef>
                <a:spcPct val="0"/>
              </a:spcBef>
            </a:pPr>
            <a:r>
              <a:rPr lang="en-US" sz="1849">
                <a:solidFill>
                  <a:srgbClr val="000000"/>
                </a:solidFill>
                <a:latin typeface="Libre Franklin Medium Bold"/>
              </a:rPr>
              <a:t>Mục tiêu: </a:t>
            </a:r>
            <a:r>
              <a:rPr lang="en-US" sz="1849">
                <a:solidFill>
                  <a:srgbClr val="000000"/>
                </a:solidFill>
                <a:latin typeface="Libre Franklin Medium"/>
              </a:rPr>
              <a:t>Top-K Rules tập trung vào việc tìm kiếm tập luật phổ biến và hữu ích nhất để giải thích các quan hệ giữa các thuộc tính trong tập dữ liệu, trong khi TNR tập trung vào việc tìm kiếm các đối tượng tốt nhất (hoặc đối tượng đa dạng tốt nhất) từ tập dữ liệu.</a:t>
            </a:r>
          </a:p>
          <a:p>
            <a:pPr algn="just">
              <a:lnSpc>
                <a:spcPts val="2589"/>
              </a:lnSpc>
              <a:spcBef>
                <a:spcPct val="0"/>
              </a:spcBef>
            </a:pPr>
          </a:p>
          <a:p>
            <a:pPr algn="just">
              <a:lnSpc>
                <a:spcPts val="2589"/>
              </a:lnSpc>
              <a:spcBef>
                <a:spcPct val="0"/>
              </a:spcBef>
            </a:pPr>
            <a:r>
              <a:rPr lang="en-US" sz="1849">
                <a:solidFill>
                  <a:srgbClr val="000000"/>
                </a:solidFill>
                <a:latin typeface="Libre Franklin Medium Bold"/>
              </a:rPr>
              <a:t>Phương pháp:</a:t>
            </a:r>
            <a:r>
              <a:rPr lang="en-US" sz="1849">
                <a:solidFill>
                  <a:srgbClr val="000000"/>
                </a:solidFill>
                <a:latin typeface="Libre Franklin Medium"/>
              </a:rPr>
              <a:t> Top-K Rules sử dụng phương pháp tìm kiếm tất cả các luật có hỗ trợ và độ tin cậy thỏa mãn các ngưỡng đã định trước và chọn ra K luật có giá trị tốt nhất. Trong khi đó, TNR sử dụng các phương pháp lựa chọn đối tượng tốt nhất, ví dụ như lựa chọn các đối tượng có đặc trưng khác biệt nhất với các đối tượng đã được chọn trước đó hoặc lựa chọn các đối tượng có giá trị cao nhất đối với một số tiêu chí đã định trước.</a:t>
            </a:r>
          </a:p>
          <a:p>
            <a:pPr algn="just">
              <a:lnSpc>
                <a:spcPts val="2589"/>
              </a:lnSpc>
              <a:spcBef>
                <a:spcPct val="0"/>
              </a:spcBef>
            </a:pPr>
          </a:p>
          <a:p>
            <a:pPr algn="just">
              <a:lnSpc>
                <a:spcPts val="2589"/>
              </a:lnSpc>
              <a:spcBef>
                <a:spcPct val="0"/>
              </a:spcBef>
            </a:pPr>
            <a:r>
              <a:rPr lang="en-US" sz="1849">
                <a:solidFill>
                  <a:srgbClr val="000000"/>
                </a:solidFill>
                <a:latin typeface="Libre Franklin Medium Bold"/>
              </a:rPr>
              <a:t>Ứng dụng:</a:t>
            </a:r>
            <a:r>
              <a:rPr lang="en-US" sz="1849">
                <a:solidFill>
                  <a:srgbClr val="000000"/>
                </a:solidFill>
                <a:latin typeface="Libre Franklin Medium"/>
              </a:rPr>
              <a:t> Top-K Rules thường được sử dụng trong các nhiệm vụ phân tích dữ liệu và khai thác tri thức, trong khi TNR thường được sử dụng trong các hệ thống gợi ý sản phẩm và các ứng dụng khác liên quan đến lựa chọn và sắp xếp các đối tượng.</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938359" y="475762"/>
            <a:ext cx="4315818" cy="4143375"/>
          </a:xfrm>
          <a:prstGeom prst="rect">
            <a:avLst/>
          </a:prstGeom>
        </p:spPr>
        <p:txBody>
          <a:bodyPr anchor="t" rtlCol="false" tIns="0" lIns="0" bIns="0" rIns="0">
            <a:spAutoFit/>
          </a:bodyPr>
          <a:lstStyle/>
          <a:p>
            <a:pPr>
              <a:lnSpc>
                <a:spcPts val="6590"/>
              </a:lnSpc>
            </a:pPr>
            <a:r>
              <a:rPr lang="en-US" sz="5491">
                <a:solidFill>
                  <a:srgbClr val="000000"/>
                </a:solidFill>
                <a:latin typeface="Montserrat Semi-Bold"/>
              </a:rPr>
              <a:t>PHÁT HIỆN TRI THỨC VÀ KHAI PHÁ DỮ LIỆU</a:t>
            </a:r>
            <a:r>
              <a:rPr lang="en-US" sz="5491">
                <a:solidFill>
                  <a:srgbClr val="000000"/>
                </a:solidFill>
                <a:latin typeface="Montserrat Semi-Bold"/>
              </a:rPr>
              <a:t> </a:t>
            </a:r>
          </a:p>
        </p:txBody>
      </p:sp>
      <p:sp>
        <p:nvSpPr>
          <p:cNvPr name="AutoShape 3" id="3"/>
          <p:cNvSpPr/>
          <p:nvPr/>
        </p:nvSpPr>
        <p:spPr>
          <a:xfrm rot="0">
            <a:off x="-129391" y="5143500"/>
            <a:ext cx="19313131" cy="0"/>
          </a:xfrm>
          <a:prstGeom prst="line">
            <a:avLst/>
          </a:prstGeom>
          <a:ln cap="rnd" w="9525">
            <a:solidFill>
              <a:srgbClr val="000000">
                <a:alpha val="34902"/>
              </a:srgbClr>
            </a:solidFill>
            <a:prstDash val="solid"/>
            <a:headEnd type="none" len="sm" w="sm"/>
            <a:tailEnd type="none" len="sm" w="sm"/>
          </a:ln>
        </p:spPr>
      </p:sp>
      <p:sp>
        <p:nvSpPr>
          <p:cNvPr name="AutoShape 4" id="4"/>
          <p:cNvSpPr/>
          <p:nvPr/>
        </p:nvSpPr>
        <p:spPr>
          <a:xfrm rot="-5400000">
            <a:off x="834876" y="5261124"/>
            <a:ext cx="10531773" cy="0"/>
          </a:xfrm>
          <a:prstGeom prst="line">
            <a:avLst/>
          </a:prstGeom>
          <a:ln cap="rnd" w="9525">
            <a:solidFill>
              <a:srgbClr val="000000">
                <a:alpha val="34902"/>
              </a:srgbClr>
            </a:solidFill>
            <a:prstDash val="solid"/>
            <a:headEnd type="none" len="sm" w="sm"/>
            <a:tailEnd type="none" len="sm" w="sm"/>
          </a:ln>
        </p:spPr>
      </p:sp>
      <p:sp>
        <p:nvSpPr>
          <p:cNvPr name="AutoShape 5" id="5"/>
          <p:cNvSpPr/>
          <p:nvPr/>
        </p:nvSpPr>
        <p:spPr>
          <a:xfrm rot="-5400000">
            <a:off x="6921351" y="5138738"/>
            <a:ext cx="10531773" cy="0"/>
          </a:xfrm>
          <a:prstGeom prst="line">
            <a:avLst/>
          </a:prstGeom>
          <a:ln cap="rnd" w="9525">
            <a:solidFill>
              <a:srgbClr val="000000">
                <a:alpha val="34902"/>
              </a:srgbClr>
            </a:solidFill>
            <a:prstDash val="solid"/>
            <a:headEnd type="none" len="sm" w="sm"/>
            <a:tailEnd type="none" len="sm" w="sm"/>
          </a:ln>
        </p:spPr>
      </p:sp>
      <p:grpSp>
        <p:nvGrpSpPr>
          <p:cNvPr name="Group 6" id="6"/>
          <p:cNvGrpSpPr/>
          <p:nvPr/>
        </p:nvGrpSpPr>
        <p:grpSpPr>
          <a:xfrm rot="0">
            <a:off x="7100761" y="1563090"/>
            <a:ext cx="4167314" cy="1615885"/>
            <a:chOff x="0" y="0"/>
            <a:chExt cx="5556419" cy="2154513"/>
          </a:xfrm>
        </p:grpSpPr>
        <p:sp>
          <p:nvSpPr>
            <p:cNvPr name="TextBox 7" id="7"/>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1</a:t>
              </a:r>
            </a:p>
          </p:txBody>
        </p:sp>
        <p:sp>
          <p:nvSpPr>
            <p:cNvPr name="TextBox 8" id="8"/>
            <p:cNvSpPr txBox="true"/>
            <p:nvPr/>
          </p:nvSpPr>
          <p:spPr>
            <a:xfrm rot="0">
              <a:off x="0" y="966216"/>
              <a:ext cx="5556419" cy="11882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 Phát hiện tri thức</a:t>
              </a:r>
            </a:p>
            <a:p>
              <a:pPr>
                <a:lnSpc>
                  <a:spcPts val="3640"/>
                </a:lnSpc>
              </a:pPr>
            </a:p>
          </p:txBody>
        </p:sp>
      </p:grpSp>
      <p:grpSp>
        <p:nvGrpSpPr>
          <p:cNvPr name="Group 9" id="9"/>
          <p:cNvGrpSpPr/>
          <p:nvPr/>
        </p:nvGrpSpPr>
        <p:grpSpPr>
          <a:xfrm rot="0">
            <a:off x="12914360" y="1563090"/>
            <a:ext cx="4167314" cy="2073085"/>
            <a:chOff x="0" y="0"/>
            <a:chExt cx="5556419" cy="2764113"/>
          </a:xfrm>
        </p:grpSpPr>
        <p:sp>
          <p:nvSpPr>
            <p:cNvPr name="TextBox 10" id="10"/>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2</a:t>
              </a:r>
            </a:p>
          </p:txBody>
        </p:sp>
        <p:sp>
          <p:nvSpPr>
            <p:cNvPr name="TextBox 11" id="11"/>
            <p:cNvSpPr txBox="true"/>
            <p:nvPr/>
          </p:nvSpPr>
          <p:spPr>
            <a:xfrm rot="0">
              <a:off x="0" y="966216"/>
              <a:ext cx="5556419" cy="17978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Quá trình phát hiện tri thức</a:t>
              </a:r>
            </a:p>
            <a:p>
              <a:pPr>
                <a:lnSpc>
                  <a:spcPts val="3640"/>
                </a:lnSpc>
              </a:pPr>
            </a:p>
          </p:txBody>
        </p:sp>
      </p:grpSp>
      <p:grpSp>
        <p:nvGrpSpPr>
          <p:cNvPr name="Group 12" id="12"/>
          <p:cNvGrpSpPr/>
          <p:nvPr/>
        </p:nvGrpSpPr>
        <p:grpSpPr>
          <a:xfrm rot="0">
            <a:off x="12949862" y="6992596"/>
            <a:ext cx="4167314" cy="2073085"/>
            <a:chOff x="0" y="0"/>
            <a:chExt cx="5556419" cy="2764113"/>
          </a:xfrm>
        </p:grpSpPr>
        <p:sp>
          <p:nvSpPr>
            <p:cNvPr name="TextBox 13" id="13"/>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5</a:t>
              </a:r>
            </a:p>
          </p:txBody>
        </p:sp>
        <p:sp>
          <p:nvSpPr>
            <p:cNvPr name="TextBox 14" id="14"/>
            <p:cNvSpPr txBox="true"/>
            <p:nvPr/>
          </p:nvSpPr>
          <p:spPr>
            <a:xfrm rot="0">
              <a:off x="0" y="966216"/>
              <a:ext cx="5556419" cy="17978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Các ứng dụng trong khai phá dữ liệu</a:t>
              </a:r>
            </a:p>
            <a:p>
              <a:pPr>
                <a:lnSpc>
                  <a:spcPts val="3640"/>
                </a:lnSpc>
              </a:pPr>
            </a:p>
          </p:txBody>
        </p:sp>
      </p:grpSp>
      <p:grpSp>
        <p:nvGrpSpPr>
          <p:cNvPr name="Group 15" id="15"/>
          <p:cNvGrpSpPr/>
          <p:nvPr/>
        </p:nvGrpSpPr>
        <p:grpSpPr>
          <a:xfrm rot="0">
            <a:off x="7090369" y="7061498"/>
            <a:ext cx="4167314" cy="2073085"/>
            <a:chOff x="0" y="0"/>
            <a:chExt cx="5556419" cy="2764113"/>
          </a:xfrm>
        </p:grpSpPr>
        <p:sp>
          <p:nvSpPr>
            <p:cNvPr name="TextBox 16" id="16"/>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4</a:t>
              </a:r>
            </a:p>
          </p:txBody>
        </p:sp>
        <p:sp>
          <p:nvSpPr>
            <p:cNvPr name="TextBox 17" id="17"/>
            <p:cNvSpPr txBox="true"/>
            <p:nvPr/>
          </p:nvSpPr>
          <p:spPr>
            <a:xfrm rot="0">
              <a:off x="0" y="966216"/>
              <a:ext cx="5556419" cy="17978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 Mục đích của việc khai phá dữ liệu</a:t>
              </a:r>
            </a:p>
            <a:p>
              <a:pPr>
                <a:lnSpc>
                  <a:spcPts val="3640"/>
                </a:lnSpc>
              </a:pPr>
            </a:p>
          </p:txBody>
        </p:sp>
      </p:grpSp>
      <p:grpSp>
        <p:nvGrpSpPr>
          <p:cNvPr name="Group 18" id="18"/>
          <p:cNvGrpSpPr/>
          <p:nvPr/>
        </p:nvGrpSpPr>
        <p:grpSpPr>
          <a:xfrm rot="0">
            <a:off x="938359" y="7061498"/>
            <a:ext cx="4167314" cy="1615885"/>
            <a:chOff x="0" y="0"/>
            <a:chExt cx="5556419" cy="2154513"/>
          </a:xfrm>
        </p:grpSpPr>
        <p:sp>
          <p:nvSpPr>
            <p:cNvPr name="TextBox 19" id="19"/>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3</a:t>
              </a:r>
            </a:p>
          </p:txBody>
        </p:sp>
        <p:sp>
          <p:nvSpPr>
            <p:cNvPr name="TextBox 20" id="20"/>
            <p:cNvSpPr txBox="true"/>
            <p:nvPr/>
          </p:nvSpPr>
          <p:spPr>
            <a:xfrm rot="0">
              <a:off x="0" y="966216"/>
              <a:ext cx="5556419" cy="11882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Khai phá dữ liệu</a:t>
              </a:r>
            </a:p>
            <a:p>
              <a:pPr>
                <a:lnSpc>
                  <a:spcPts val="3640"/>
                </a:lnSpc>
              </a:pPr>
            </a:p>
          </p:txBody>
        </p:sp>
      </p:grpSp>
    </p:spTree>
  </p:cSld>
  <p:clrMapOvr>
    <a:masterClrMapping/>
  </p:clrMapOvr>
</p:sld>
</file>

<file path=ppt/slides/slide3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91760" y="2781300"/>
            <a:ext cx="5178707" cy="4724400"/>
          </a:xfrm>
          <a:prstGeom prst="rect">
            <a:avLst/>
          </a:prstGeom>
        </p:spPr>
        <p:txBody>
          <a:bodyPr anchor="t" rtlCol="false" tIns="0" lIns="0" bIns="0" rIns="0">
            <a:spAutoFit/>
          </a:bodyPr>
          <a:lstStyle/>
          <a:p>
            <a:pPr>
              <a:lnSpc>
                <a:spcPts val="5331"/>
              </a:lnSpc>
            </a:pPr>
            <a:r>
              <a:rPr lang="en-US" sz="4442">
                <a:solidFill>
                  <a:srgbClr val="000000"/>
                </a:solidFill>
                <a:latin typeface="Montserrat Semi-Bold"/>
              </a:rPr>
              <a:t>ỨNG DỤNG VÀ SO SÁNH 2 GIẢI THUẬT VỚI CÁC DATASET VÀ ĐƯA RA KẾT LUẬN</a:t>
            </a:r>
          </a:p>
          <a:p>
            <a:pPr>
              <a:lnSpc>
                <a:spcPts val="5331"/>
              </a:lnSpc>
            </a:pPr>
          </a:p>
        </p:txBody>
      </p:sp>
      <p:sp>
        <p:nvSpPr>
          <p:cNvPr name="AutoShape 3" id="3"/>
          <p:cNvSpPr/>
          <p:nvPr/>
        </p:nvSpPr>
        <p:spPr>
          <a:xfrm>
            <a:off x="6096000" y="5143500"/>
            <a:ext cx="13087740" cy="4762"/>
          </a:xfrm>
          <a:prstGeom prst="line">
            <a:avLst/>
          </a:prstGeom>
          <a:ln cap="rnd" w="9525">
            <a:solidFill>
              <a:srgbClr val="000000">
                <a:alpha val="34902"/>
              </a:srgbClr>
            </a:solidFill>
            <a:prstDash val="solid"/>
            <a:headEnd type="none" len="sm" w="sm"/>
            <a:tailEnd type="none" len="sm" w="sm"/>
          </a:ln>
        </p:spPr>
      </p:sp>
      <p:sp>
        <p:nvSpPr>
          <p:cNvPr name="AutoShape 4" id="4"/>
          <p:cNvSpPr/>
          <p:nvPr/>
        </p:nvSpPr>
        <p:spPr>
          <a:xfrm rot="-5400000">
            <a:off x="834876" y="5261124"/>
            <a:ext cx="10531773" cy="0"/>
          </a:xfrm>
          <a:prstGeom prst="line">
            <a:avLst/>
          </a:prstGeom>
          <a:ln cap="rnd" w="9525">
            <a:solidFill>
              <a:srgbClr val="000000">
                <a:alpha val="34902"/>
              </a:srgbClr>
            </a:solidFill>
            <a:prstDash val="solid"/>
            <a:headEnd type="none" len="sm" w="sm"/>
            <a:tailEnd type="none" len="sm" w="sm"/>
          </a:ln>
        </p:spPr>
      </p:sp>
      <p:sp>
        <p:nvSpPr>
          <p:cNvPr name="AutoShape 5" id="5"/>
          <p:cNvSpPr/>
          <p:nvPr/>
        </p:nvSpPr>
        <p:spPr>
          <a:xfrm rot="-5400000">
            <a:off x="6921351" y="5138738"/>
            <a:ext cx="10531773" cy="0"/>
          </a:xfrm>
          <a:prstGeom prst="line">
            <a:avLst/>
          </a:prstGeom>
          <a:ln cap="rnd" w="9525">
            <a:solidFill>
              <a:srgbClr val="000000">
                <a:alpha val="34902"/>
              </a:srgbClr>
            </a:solidFill>
            <a:prstDash val="solid"/>
            <a:headEnd type="none" len="sm" w="sm"/>
            <a:tailEnd type="none" len="sm" w="sm"/>
          </a:ln>
        </p:spPr>
      </p:sp>
      <p:grpSp>
        <p:nvGrpSpPr>
          <p:cNvPr name="Group 6" id="6"/>
          <p:cNvGrpSpPr/>
          <p:nvPr/>
        </p:nvGrpSpPr>
        <p:grpSpPr>
          <a:xfrm rot="0">
            <a:off x="7100761" y="1563090"/>
            <a:ext cx="4167314" cy="1158685"/>
            <a:chOff x="0" y="0"/>
            <a:chExt cx="5556419" cy="1544913"/>
          </a:xfrm>
        </p:grpSpPr>
        <p:sp>
          <p:nvSpPr>
            <p:cNvPr name="TextBox 7" id="7"/>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1</a:t>
              </a:r>
            </a:p>
          </p:txBody>
        </p:sp>
        <p:sp>
          <p:nvSpPr>
            <p:cNvPr name="TextBox 8" id="8"/>
            <p:cNvSpPr txBox="true"/>
            <p:nvPr/>
          </p:nvSpPr>
          <p:spPr>
            <a:xfrm rot="0">
              <a:off x="0" y="966216"/>
              <a:ext cx="5556419" cy="5786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Tài nguyên thử nghiệm</a:t>
              </a:r>
            </a:p>
          </p:txBody>
        </p:sp>
      </p:grpSp>
      <p:grpSp>
        <p:nvGrpSpPr>
          <p:cNvPr name="Group 9" id="9"/>
          <p:cNvGrpSpPr/>
          <p:nvPr/>
        </p:nvGrpSpPr>
        <p:grpSpPr>
          <a:xfrm rot="0">
            <a:off x="12914360" y="1563090"/>
            <a:ext cx="4167314" cy="1158685"/>
            <a:chOff x="0" y="0"/>
            <a:chExt cx="5556419" cy="1544913"/>
          </a:xfrm>
        </p:grpSpPr>
        <p:sp>
          <p:nvSpPr>
            <p:cNvPr name="TextBox 10" id="10"/>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2</a:t>
              </a:r>
            </a:p>
          </p:txBody>
        </p:sp>
        <p:sp>
          <p:nvSpPr>
            <p:cNvPr name="TextBox 11" id="11"/>
            <p:cNvSpPr txBox="true"/>
            <p:nvPr/>
          </p:nvSpPr>
          <p:spPr>
            <a:xfrm rot="0">
              <a:off x="0" y="966216"/>
              <a:ext cx="5556419" cy="5786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So sánh</a:t>
              </a:r>
            </a:p>
          </p:txBody>
        </p:sp>
      </p:grpSp>
      <p:grpSp>
        <p:nvGrpSpPr>
          <p:cNvPr name="Group 12" id="12"/>
          <p:cNvGrpSpPr/>
          <p:nvPr/>
        </p:nvGrpSpPr>
        <p:grpSpPr>
          <a:xfrm rot="0">
            <a:off x="7100761" y="7115175"/>
            <a:ext cx="4167314" cy="1158685"/>
            <a:chOff x="0" y="0"/>
            <a:chExt cx="5556419" cy="1544913"/>
          </a:xfrm>
        </p:grpSpPr>
        <p:sp>
          <p:nvSpPr>
            <p:cNvPr name="TextBox 13" id="13"/>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3</a:t>
              </a:r>
            </a:p>
          </p:txBody>
        </p:sp>
        <p:sp>
          <p:nvSpPr>
            <p:cNvPr name="TextBox 14" id="14"/>
            <p:cNvSpPr txBox="true"/>
            <p:nvPr/>
          </p:nvSpPr>
          <p:spPr>
            <a:xfrm rot="0">
              <a:off x="0" y="966216"/>
              <a:ext cx="5556419" cy="5786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Kết luận</a:t>
              </a:r>
            </a:p>
          </p:txBody>
        </p:sp>
      </p:gr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Tài nguyên</a:t>
            </a:r>
          </a:p>
        </p:txBody>
      </p:sp>
      <p:sp>
        <p:nvSpPr>
          <p:cNvPr name="TextBox 5" id="5"/>
          <p:cNvSpPr txBox="true"/>
          <p:nvPr/>
        </p:nvSpPr>
        <p:spPr>
          <a:xfrm rot="0">
            <a:off x="1833177" y="3185652"/>
            <a:ext cx="15123420" cy="7096481"/>
          </a:xfrm>
          <a:prstGeom prst="rect">
            <a:avLst/>
          </a:prstGeom>
        </p:spPr>
        <p:txBody>
          <a:bodyPr anchor="t" rtlCol="false" tIns="0" lIns="0" bIns="0" rIns="0">
            <a:spAutoFit/>
          </a:bodyPr>
          <a:lstStyle/>
          <a:p>
            <a:pPr>
              <a:lnSpc>
                <a:spcPts val="4353"/>
              </a:lnSpc>
            </a:pPr>
          </a:p>
          <a:p>
            <a:pPr>
              <a:lnSpc>
                <a:spcPts val="3268"/>
              </a:lnSpc>
            </a:pPr>
            <a:r>
              <a:rPr lang="en-US" sz="2334">
                <a:solidFill>
                  <a:srgbClr val="000000"/>
                </a:solidFill>
                <a:latin typeface="Montserrat Italics"/>
              </a:rPr>
              <a:t> Máy tính: AMD Ryzen 7 3750H with Radeon Vega Mobile Gfx (8 CPUs), ~2.3GHz, 32768MB RAM, Windows 11</a:t>
            </a:r>
          </a:p>
          <a:p>
            <a:pPr>
              <a:lnSpc>
                <a:spcPts val="3268"/>
              </a:lnSpc>
            </a:pPr>
          </a:p>
          <a:p>
            <a:pPr>
              <a:lnSpc>
                <a:spcPts val="3268"/>
              </a:lnSpc>
            </a:pPr>
            <a:r>
              <a:rPr lang="en-US" sz="2334">
                <a:solidFill>
                  <a:srgbClr val="000000"/>
                </a:solidFill>
                <a:latin typeface="Montserrat Italics"/>
              </a:rPr>
              <a:t>Ngôn ngữ lập trình Java sử dụng với trình biên dịch IntellDJ.</a:t>
            </a:r>
          </a:p>
          <a:p>
            <a:pPr>
              <a:lnSpc>
                <a:spcPts val="3268"/>
              </a:lnSpc>
            </a:pPr>
          </a:p>
          <a:p>
            <a:pPr>
              <a:lnSpc>
                <a:spcPts val="3268"/>
              </a:lnSpc>
            </a:pPr>
            <a:r>
              <a:rPr lang="en-US" sz="2334">
                <a:solidFill>
                  <a:srgbClr val="000000"/>
                </a:solidFill>
                <a:latin typeface="Montserrat Italics"/>
              </a:rPr>
              <a:t>Mô tả dữ liệu: Dữ liệu sử dụng để chạy chương trình được download từ nguồn </a:t>
            </a:r>
          </a:p>
          <a:p>
            <a:pPr>
              <a:lnSpc>
                <a:spcPts val="3268"/>
              </a:lnSpc>
            </a:pPr>
            <a:r>
              <a:rPr lang="en-US" sz="2334" u="sng">
                <a:solidFill>
                  <a:srgbClr val="000000"/>
                </a:solidFill>
                <a:latin typeface="Montserrat Italics"/>
                <a:hlinkClick r:id="rId3" tooltip="http://www.philippe-fournier-viger.com/spmf/index.php?link=datasets.php"/>
              </a:rPr>
              <a:t>http://www.philippe-fournier-viger.com/spmf/index.php?link=datasets.php</a:t>
            </a:r>
            <a:r>
              <a:rPr lang="en-US" sz="2334">
                <a:solidFill>
                  <a:srgbClr val="000000"/>
                </a:solidFill>
                <a:latin typeface="Montserrat Italics"/>
              </a:rPr>
              <a:t>. </a:t>
            </a:r>
          </a:p>
          <a:p>
            <a:pPr>
              <a:lnSpc>
                <a:spcPts val="3268"/>
              </a:lnSpc>
            </a:pPr>
          </a:p>
          <a:p>
            <a:pPr>
              <a:lnSpc>
                <a:spcPts val="3268"/>
              </a:lnSpc>
            </a:pPr>
            <a:r>
              <a:rPr lang="en-US" sz="2334">
                <a:solidFill>
                  <a:srgbClr val="000000"/>
                </a:solidFill>
                <a:latin typeface="Montserrat Italics"/>
              </a:rPr>
              <a:t>Gồm chess, connect, retail, accident, pumsb</a:t>
            </a:r>
          </a:p>
          <a:p>
            <a:pPr>
              <a:lnSpc>
                <a:spcPts val="3268"/>
              </a:lnSpc>
            </a:pPr>
          </a:p>
          <a:p>
            <a:pPr>
              <a:lnSpc>
                <a:spcPts val="3268"/>
              </a:lnSpc>
            </a:pPr>
            <a:r>
              <a:rPr lang="en-US" sz="2334">
                <a:solidFill>
                  <a:srgbClr val="000000"/>
                </a:solidFill>
                <a:latin typeface="Montserrat Italics"/>
              </a:rPr>
              <a:t>Chương trình thực nghiệm chương trình các thuật toán được lấy từ nguồn </a:t>
            </a:r>
          </a:p>
          <a:p>
            <a:pPr>
              <a:lnSpc>
                <a:spcPts val="3268"/>
              </a:lnSpc>
            </a:pPr>
            <a:r>
              <a:rPr lang="en-US" sz="2334" u="sng">
                <a:solidFill>
                  <a:srgbClr val="000000"/>
                </a:solidFill>
                <a:latin typeface="Montserrat Italics"/>
                <a:hlinkClick r:id="rId4" tooltip="http://www.philippe-fournier-viger.com/spmf/index.php?link=datasets.php"/>
              </a:rPr>
              <a:t>http://www.philippe-fournier-viger.com/spmf/index.php?link=datasets.php</a:t>
            </a:r>
            <a:r>
              <a:rPr lang="en-US" sz="2334">
                <a:solidFill>
                  <a:srgbClr val="000000"/>
                </a:solidFill>
                <a:latin typeface="Montserrat Italics"/>
              </a:rPr>
              <a:t>. </a:t>
            </a:r>
          </a:p>
          <a:p>
            <a:pPr>
              <a:lnSpc>
                <a:spcPts val="3268"/>
              </a:lnSpc>
            </a:pPr>
            <a:r>
              <a:rPr lang="en-US" sz="2334">
                <a:solidFill>
                  <a:srgbClr val="000000"/>
                </a:solidFill>
                <a:latin typeface="Montserrat Italics"/>
              </a:rPr>
              <a:t>Ngôn ngữ lập trình Java sử dụng với trình biên dịch IntellDJ.</a:t>
            </a:r>
          </a:p>
          <a:p>
            <a:pPr>
              <a:lnSpc>
                <a:spcPts val="3268"/>
              </a:lnSpc>
            </a:pPr>
          </a:p>
          <a:p>
            <a:pPr>
              <a:lnSpc>
                <a:spcPts val="3268"/>
              </a:lnSpc>
            </a:pPr>
          </a:p>
          <a:p>
            <a:pPr>
              <a:lnSpc>
                <a:spcPts val="3268"/>
              </a:lnSpc>
              <a:spcBef>
                <a:spcPct val="0"/>
              </a:spcBef>
            </a:pP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So sánh</a:t>
            </a:r>
          </a:p>
        </p:txBody>
      </p:sp>
      <p:sp>
        <p:nvSpPr>
          <p:cNvPr name="TextBox 5" id="5"/>
          <p:cNvSpPr txBox="true"/>
          <p:nvPr/>
        </p:nvSpPr>
        <p:spPr>
          <a:xfrm rot="0">
            <a:off x="432776" y="4655615"/>
            <a:ext cx="17569437" cy="2377126"/>
          </a:xfrm>
          <a:prstGeom prst="rect">
            <a:avLst/>
          </a:prstGeom>
        </p:spPr>
        <p:txBody>
          <a:bodyPr anchor="t" rtlCol="false" tIns="0" lIns="0" bIns="0" rIns="0">
            <a:spAutoFit/>
          </a:bodyPr>
          <a:lstStyle/>
          <a:p>
            <a:pPr>
              <a:lnSpc>
                <a:spcPts val="5057"/>
              </a:lnSpc>
            </a:pPr>
            <a:r>
              <a:rPr lang="en-US" sz="3612">
                <a:solidFill>
                  <a:srgbClr val="000000"/>
                </a:solidFill>
                <a:latin typeface="Montserrat Bold"/>
              </a:rPr>
              <a:t>Để đảm bảo kết quả khách quan, chúng tôi chạy mỗi thí nghiệm 5 lần ứng với cùng một CSDL và hệ số k, ghi nhận kết quả của 5 lần chạy và lấy giá trị trung bình của chúng. Bảng kết quả thực nghiệm:</a:t>
            </a:r>
          </a:p>
          <a:p>
            <a:pPr>
              <a:lnSpc>
                <a:spcPts val="3797"/>
              </a:lnSpc>
              <a:spcBef>
                <a:spcPct val="0"/>
              </a:spcBef>
            </a:pP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pic>
        <p:nvPicPr>
          <p:cNvPr name="Picture 4" id="4"/>
          <p:cNvPicPr>
            <a:picLocks noChangeAspect="true"/>
          </p:cNvPicPr>
          <p:nvPr/>
        </p:nvPicPr>
        <p:blipFill>
          <a:blip r:embed="rId3"/>
          <a:srcRect l="0" t="0" r="0" b="0"/>
          <a:stretch>
            <a:fillRect/>
          </a:stretch>
        </p:blipFill>
        <p:spPr>
          <a:xfrm flipH="false" flipV="false" rot="0">
            <a:off x="1534604" y="2266499"/>
            <a:ext cx="15218792" cy="7287174"/>
          </a:xfrm>
          <a:prstGeom prst="rect">
            <a:avLst/>
          </a:prstGeom>
        </p:spPr>
      </p:pic>
      <p:sp>
        <p:nvSpPr>
          <p:cNvPr name="TextBox 5" id="5"/>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So sánh</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pic>
        <p:nvPicPr>
          <p:cNvPr name="Picture 4" id="4"/>
          <p:cNvPicPr>
            <a:picLocks noChangeAspect="true"/>
          </p:cNvPicPr>
          <p:nvPr/>
        </p:nvPicPr>
        <p:blipFill>
          <a:blip r:embed="rId3"/>
          <a:srcRect l="0" t="0" r="0" b="0"/>
          <a:stretch>
            <a:fillRect/>
          </a:stretch>
        </p:blipFill>
        <p:spPr>
          <a:xfrm flipH="false" flipV="false" rot="0">
            <a:off x="1287791" y="2517220"/>
            <a:ext cx="15712419" cy="6741080"/>
          </a:xfrm>
          <a:prstGeom prst="rect">
            <a:avLst/>
          </a:prstGeom>
        </p:spPr>
      </p:pic>
      <p:sp>
        <p:nvSpPr>
          <p:cNvPr name="TextBox 5" id="5"/>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So sánh</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pic>
        <p:nvPicPr>
          <p:cNvPr name="Picture 4" id="4"/>
          <p:cNvPicPr>
            <a:picLocks noChangeAspect="true"/>
          </p:cNvPicPr>
          <p:nvPr/>
        </p:nvPicPr>
        <p:blipFill>
          <a:blip r:embed="rId3"/>
          <a:srcRect l="0" t="0" r="0" b="0"/>
          <a:stretch>
            <a:fillRect/>
          </a:stretch>
        </p:blipFill>
        <p:spPr>
          <a:xfrm flipH="false" flipV="false" rot="0">
            <a:off x="873227" y="2223085"/>
            <a:ext cx="16688536" cy="7333361"/>
          </a:xfrm>
          <a:prstGeom prst="rect">
            <a:avLst/>
          </a:prstGeom>
        </p:spPr>
      </p:pic>
      <p:sp>
        <p:nvSpPr>
          <p:cNvPr name="TextBox 5" id="5"/>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So sánh</a:t>
            </a: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pic>
        <p:nvPicPr>
          <p:cNvPr name="Picture 4" id="4"/>
          <p:cNvPicPr>
            <a:picLocks noChangeAspect="true"/>
          </p:cNvPicPr>
          <p:nvPr/>
        </p:nvPicPr>
        <p:blipFill>
          <a:blip r:embed="rId3"/>
          <a:srcRect l="0" t="0" r="0" b="0"/>
          <a:stretch>
            <a:fillRect/>
          </a:stretch>
        </p:blipFill>
        <p:spPr>
          <a:xfrm flipH="false" flipV="false" rot="0">
            <a:off x="2114767" y="2239906"/>
            <a:ext cx="14058466" cy="7606875"/>
          </a:xfrm>
          <a:prstGeom prst="rect">
            <a:avLst/>
          </a:prstGeom>
        </p:spPr>
      </p:pic>
      <p:sp>
        <p:nvSpPr>
          <p:cNvPr name="TextBox 5" id="5"/>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So sánh</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Kết luận</a:t>
            </a:r>
          </a:p>
        </p:txBody>
      </p:sp>
      <p:sp>
        <p:nvSpPr>
          <p:cNvPr name="TextBox 5" id="5"/>
          <p:cNvSpPr txBox="true"/>
          <p:nvPr/>
        </p:nvSpPr>
        <p:spPr>
          <a:xfrm rot="0">
            <a:off x="1655785" y="3868355"/>
            <a:ext cx="15123420" cy="4792582"/>
          </a:xfrm>
          <a:prstGeom prst="rect">
            <a:avLst/>
          </a:prstGeom>
        </p:spPr>
        <p:txBody>
          <a:bodyPr anchor="t" rtlCol="false" tIns="0" lIns="0" bIns="0" rIns="0">
            <a:spAutoFit/>
          </a:bodyPr>
          <a:lstStyle/>
          <a:p>
            <a:pPr>
              <a:lnSpc>
                <a:spcPts val="4353"/>
              </a:lnSpc>
            </a:pPr>
            <a:r>
              <a:rPr lang="en-US" sz="3109">
                <a:solidFill>
                  <a:srgbClr val="000000"/>
                </a:solidFill>
                <a:latin typeface="Montserrat"/>
              </a:rPr>
              <a:t> - Kết quả thực nghiệm cho thấy rằng thuật toán tnr có thời gian chạy và chi phí bộ nhớ cao hơn so với thuật toán tìm k luật kết hợp (top-k rules). Điều này đã được chúng tôi giải thích ở phần thực nghiệm của chương 4. 52 hướng phát triển việc thay đổi số δ nhiều lần là một hạn chế lớn của thuật toán tnr. Trong tương lai chúng tôi sẽ nghiên cứu và đề xuất phương pháp chọn δ sao cho hiệu quả, để số lần phải chạy lại là ít nhất. Ngoài ra, thời gian thực hiện của thuật toán tnr còn khá cao so với thuật toán tìm k luật kết hợp. </a:t>
            </a:r>
          </a:p>
          <a:p>
            <a:pPr>
              <a:lnSpc>
                <a:spcPts val="3268"/>
              </a:lnSpc>
              <a:spcBef>
                <a:spcPct val="0"/>
              </a:spcBef>
            </a:pP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5701" t="29993" r="7429" b="4326"/>
          <a:stretch>
            <a:fillRect/>
          </a:stretch>
        </p:blipFill>
        <p:spPr>
          <a:xfrm flipH="false" flipV="false">
            <a:off x="0" y="0"/>
            <a:ext cx="18288000" cy="10287000"/>
          </a:xfrm>
          <a:prstGeom prst="rect">
            <a:avLst/>
          </a:prstGeom>
        </p:spPr>
      </p:pic>
      <p:sp>
        <p:nvSpPr>
          <p:cNvPr name="TextBox 3" id="3"/>
          <p:cNvSpPr txBox="true"/>
          <p:nvPr/>
        </p:nvSpPr>
        <p:spPr>
          <a:xfrm rot="0">
            <a:off x="3355619" y="2900997"/>
            <a:ext cx="11805715" cy="3320657"/>
          </a:xfrm>
          <a:prstGeom prst="rect">
            <a:avLst/>
          </a:prstGeom>
        </p:spPr>
        <p:txBody>
          <a:bodyPr anchor="t" rtlCol="false" tIns="0" lIns="0" bIns="0" rIns="0">
            <a:spAutoFit/>
          </a:bodyPr>
          <a:lstStyle/>
          <a:p>
            <a:pPr algn="ctr">
              <a:lnSpc>
                <a:spcPts val="13035"/>
              </a:lnSpc>
            </a:pPr>
            <a:r>
              <a:rPr lang="en-US" sz="10863">
                <a:solidFill>
                  <a:srgbClr val="FFFFFF"/>
                </a:solidFill>
                <a:latin typeface="Libre Franklin Medium"/>
              </a:rPr>
              <a:t>Cảm ơn mọi người đã lắng nghe</a:t>
            </a:r>
          </a:p>
        </p:txBody>
      </p:sp>
      <p:sp>
        <p:nvSpPr>
          <p:cNvPr name="AutoShape 4" id="4"/>
          <p:cNvSpPr/>
          <p:nvPr/>
        </p:nvSpPr>
        <p:spPr>
          <a:xfrm rot="0">
            <a:off x="-297891" y="7758650"/>
            <a:ext cx="19313131" cy="0"/>
          </a:xfrm>
          <a:prstGeom prst="line">
            <a:avLst/>
          </a:prstGeom>
          <a:ln cap="rnd" w="9525">
            <a:solidFill>
              <a:srgbClr val="FFFFFF">
                <a:alpha val="34902"/>
              </a:srgbClr>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0" y="3282965"/>
            <a:ext cx="18434990" cy="7004035"/>
          </a:xfrm>
          <a:prstGeom prst="rect">
            <a:avLst/>
          </a:prstGeom>
          <a:solidFill>
            <a:srgbClr val="FFFFFF"/>
          </a:solidFill>
        </p:spPr>
      </p:sp>
      <p:sp>
        <p:nvSpPr>
          <p:cNvPr name="TextBox 4" id="4"/>
          <p:cNvSpPr txBox="true"/>
          <p:nvPr/>
        </p:nvSpPr>
        <p:spPr>
          <a:xfrm rot="0">
            <a:off x="2453957" y="833285"/>
            <a:ext cx="13380086"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 </a:t>
            </a:r>
            <a:r>
              <a:rPr lang="en-US" sz="8501">
                <a:solidFill>
                  <a:srgbClr val="FFFFFF"/>
                </a:solidFill>
                <a:latin typeface="Libre Franklin Medium"/>
              </a:rPr>
              <a:t>Phát hiện tri thức</a:t>
            </a:r>
          </a:p>
        </p:txBody>
      </p:sp>
      <p:sp>
        <p:nvSpPr>
          <p:cNvPr name="TextBox 5" id="5"/>
          <p:cNvSpPr txBox="true"/>
          <p:nvPr/>
        </p:nvSpPr>
        <p:spPr>
          <a:xfrm rot="0">
            <a:off x="1028700" y="4381157"/>
            <a:ext cx="16816457" cy="4475986"/>
          </a:xfrm>
          <a:prstGeom prst="rect">
            <a:avLst/>
          </a:prstGeom>
        </p:spPr>
        <p:txBody>
          <a:bodyPr anchor="t" rtlCol="false" tIns="0" lIns="0" bIns="0" rIns="0">
            <a:spAutoFit/>
          </a:bodyPr>
          <a:lstStyle/>
          <a:p>
            <a:pPr>
              <a:lnSpc>
                <a:spcPts val="4418"/>
              </a:lnSpc>
              <a:spcBef>
                <a:spcPct val="0"/>
              </a:spcBef>
            </a:pPr>
            <a:r>
              <a:rPr lang="en-US" sz="3156">
                <a:solidFill>
                  <a:srgbClr val="2C2EE6"/>
                </a:solidFill>
                <a:latin typeface="Libre Franklin Medium Bold"/>
              </a:rPr>
              <a:t>Phát hiện tri thức</a:t>
            </a:r>
            <a:r>
              <a:rPr lang="en-US" sz="3156">
                <a:solidFill>
                  <a:srgbClr val="000000"/>
                </a:solidFill>
                <a:latin typeface="Libre Franklin Medium"/>
              </a:rPr>
              <a:t> trong các cơ sở dữ liệu là một quy trình nhận biết các mẫu hoặc các mô hình trong dữ liệu với các tính năng:</a:t>
            </a:r>
            <a:r>
              <a:rPr lang="en-US" sz="3156">
                <a:solidFill>
                  <a:srgbClr val="2C2EE6"/>
                </a:solidFill>
                <a:latin typeface="Libre Franklin Medium"/>
              </a:rPr>
              <a:t> hợp thức, mới, khả ích và có thể hiểu được</a:t>
            </a:r>
            <a:r>
              <a:rPr lang="en-US" sz="3156">
                <a:solidFill>
                  <a:srgbClr val="000000"/>
                </a:solidFill>
                <a:latin typeface="Libre Franklin Medium"/>
              </a:rPr>
              <a:t>. </a:t>
            </a:r>
          </a:p>
          <a:p>
            <a:pPr>
              <a:lnSpc>
                <a:spcPts val="4418"/>
              </a:lnSpc>
              <a:spcBef>
                <a:spcPct val="0"/>
              </a:spcBef>
            </a:pPr>
            <a:r>
              <a:rPr lang="en-US" sz="3156">
                <a:solidFill>
                  <a:srgbClr val="000000"/>
                </a:solidFill>
                <a:latin typeface="Libre Franklin Medium"/>
              </a:rPr>
              <a:t>Còn </a:t>
            </a:r>
            <a:r>
              <a:rPr lang="en-US" sz="3156">
                <a:solidFill>
                  <a:srgbClr val="2C2EE6"/>
                </a:solidFill>
                <a:latin typeface="Libre Franklin Medium Bold"/>
              </a:rPr>
              <a:t>khai thác dữ liệu</a:t>
            </a:r>
            <a:r>
              <a:rPr lang="en-US" sz="3156">
                <a:solidFill>
                  <a:srgbClr val="000000"/>
                </a:solidFill>
                <a:latin typeface="Libre Franklin Medium"/>
              </a:rPr>
              <a:t> là một bước trong quy trình phát hiện tri thức: gồm các thuật toán khai thác dữ liệu chuyên dùng dưới một số quy định về hiệu quả tính toán chấp nhận được để </a:t>
            </a:r>
            <a:r>
              <a:rPr lang="en-US" sz="3156">
                <a:solidFill>
                  <a:srgbClr val="000000"/>
                </a:solidFill>
                <a:latin typeface="Libre Franklin Medium Bold"/>
              </a:rPr>
              <a:t>tìm</a:t>
            </a:r>
            <a:r>
              <a:rPr lang="en-US" sz="3156">
                <a:solidFill>
                  <a:srgbClr val="000000"/>
                </a:solidFill>
                <a:latin typeface="Libre Franklin Medium"/>
              </a:rPr>
              <a:t> các mẫu các mô hình trong dữ liệu. </a:t>
            </a:r>
          </a:p>
          <a:p>
            <a:pPr>
              <a:lnSpc>
                <a:spcPts val="4418"/>
              </a:lnSpc>
              <a:spcBef>
                <a:spcPct val="0"/>
              </a:spcBef>
            </a:pPr>
            <a:r>
              <a:rPr lang="en-US" sz="3156">
                <a:solidFill>
                  <a:srgbClr val="000000"/>
                </a:solidFill>
                <a:latin typeface="Libre Franklin Medium"/>
              </a:rPr>
              <a:t>Nói một cách khác mục đích của phát hiện tri thức và khai phá dữ liệu chính là tìm ra các mẫu và các mô hình đang tồn tại trong cơ sở dữ liệu nhưng bị che khuất bởi hàng núi dữ liệu.</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0" y="3416563"/>
            <a:ext cx="18434990" cy="7004035"/>
          </a:xfrm>
          <a:prstGeom prst="rect">
            <a:avLst/>
          </a:prstGeom>
          <a:solidFill>
            <a:srgbClr val="FFFFFF"/>
          </a:solidFill>
        </p:spPr>
      </p:sp>
      <p:grpSp>
        <p:nvGrpSpPr>
          <p:cNvPr name="Group 4" id="4"/>
          <p:cNvGrpSpPr/>
          <p:nvPr/>
        </p:nvGrpSpPr>
        <p:grpSpPr>
          <a:xfrm rot="0">
            <a:off x="1144259" y="6029839"/>
            <a:ext cx="3086100" cy="3086100"/>
            <a:chOff x="0" y="0"/>
            <a:chExt cx="812800" cy="812800"/>
          </a:xfrm>
        </p:grpSpPr>
        <p:sp>
          <p:nvSpPr>
            <p:cNvPr name="Freeform 5" id="5"/>
            <p:cNvSpPr/>
            <p:nvPr/>
          </p:nvSpPr>
          <p:spPr>
            <a:xfrm flipH="false" flipV="false">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2C2EE6"/>
            </a:solidFill>
          </p:spPr>
        </p:sp>
        <p:sp>
          <p:nvSpPr>
            <p:cNvPr name="TextBox 6" id="6"/>
            <p:cNvSpPr txBox="true"/>
            <p:nvPr/>
          </p:nvSpPr>
          <p:spPr>
            <a:xfrm>
              <a:off x="76200" y="-47625"/>
              <a:ext cx="660400" cy="784225"/>
            </a:xfrm>
            <a:prstGeom prst="rect">
              <a:avLst/>
            </a:prstGeom>
          </p:spPr>
          <p:txBody>
            <a:bodyPr anchor="ctr" rtlCol="false" tIns="50800" lIns="50800" bIns="50800" rIns="50800"/>
            <a:lstStyle/>
            <a:p>
              <a:pPr algn="ctr">
                <a:lnSpc>
                  <a:spcPts val="5152"/>
                </a:lnSpc>
              </a:pPr>
              <a:r>
                <a:rPr lang="en-US" sz="3220">
                  <a:solidFill>
                    <a:srgbClr val="FFFFFF"/>
                  </a:solidFill>
                  <a:latin typeface="Libre Franklin Light Bold"/>
                </a:rPr>
                <a:t>Mục đích</a:t>
              </a:r>
            </a:p>
          </p:txBody>
        </p:sp>
      </p:grpSp>
      <p:grpSp>
        <p:nvGrpSpPr>
          <p:cNvPr name="Group 7" id="7"/>
          <p:cNvGrpSpPr/>
          <p:nvPr/>
        </p:nvGrpSpPr>
        <p:grpSpPr>
          <a:xfrm rot="-819301">
            <a:off x="3843517" y="6626245"/>
            <a:ext cx="3086100" cy="96345"/>
            <a:chOff x="0" y="0"/>
            <a:chExt cx="812800" cy="25375"/>
          </a:xfrm>
        </p:grpSpPr>
        <p:sp>
          <p:nvSpPr>
            <p:cNvPr name="Freeform 8" id="8"/>
            <p:cNvSpPr/>
            <p:nvPr/>
          </p:nvSpPr>
          <p:spPr>
            <a:xfrm flipH="false" flipV="false">
              <a:off x="0" y="0"/>
              <a:ext cx="812800" cy="25375"/>
            </a:xfrm>
            <a:custGeom>
              <a:avLst/>
              <a:gdLst/>
              <a:ahLst/>
              <a:cxnLst/>
              <a:rect r="r" b="b" t="t" l="l"/>
              <a:pathLst>
                <a:path h="25375" w="812800">
                  <a:moveTo>
                    <a:pt x="0" y="0"/>
                  </a:moveTo>
                  <a:lnTo>
                    <a:pt x="812800" y="0"/>
                  </a:lnTo>
                  <a:lnTo>
                    <a:pt x="812800" y="25375"/>
                  </a:lnTo>
                  <a:lnTo>
                    <a:pt x="0" y="25375"/>
                  </a:lnTo>
                  <a:close/>
                </a:path>
              </a:pathLst>
            </a:custGeom>
            <a:solidFill>
              <a:srgbClr val="2C2EE6"/>
            </a:solidFill>
          </p:spPr>
        </p:sp>
        <p:sp>
          <p:nvSpPr>
            <p:cNvPr name="TextBox 9" id="9"/>
            <p:cNvSpPr txBox="true"/>
            <p:nvPr/>
          </p:nvSpPr>
          <p:spPr>
            <a:xfrm>
              <a:off x="0" y="-95250"/>
              <a:ext cx="812800" cy="908050"/>
            </a:xfrm>
            <a:prstGeom prst="rect">
              <a:avLst/>
            </a:prstGeom>
          </p:spPr>
          <p:txBody>
            <a:bodyPr anchor="ctr" rtlCol="false" tIns="50800" lIns="50800" bIns="50800" rIns="50800"/>
            <a:lstStyle/>
            <a:p>
              <a:pPr algn="ctr">
                <a:lnSpc>
                  <a:spcPts val="3872"/>
                </a:lnSpc>
              </a:pPr>
            </a:p>
          </p:txBody>
        </p:sp>
      </p:grpSp>
      <p:sp>
        <p:nvSpPr>
          <p:cNvPr name="TextBox 10" id="10"/>
          <p:cNvSpPr txBox="true"/>
          <p:nvPr/>
        </p:nvSpPr>
        <p:spPr>
          <a:xfrm rot="0">
            <a:off x="1685770" y="866685"/>
            <a:ext cx="14632564"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Khai phá dữ liệu và mục đích</a:t>
            </a:r>
          </a:p>
        </p:txBody>
      </p:sp>
      <p:sp>
        <p:nvSpPr>
          <p:cNvPr name="TextBox 11" id="11"/>
          <p:cNvSpPr txBox="true"/>
          <p:nvPr/>
        </p:nvSpPr>
        <p:spPr>
          <a:xfrm rot="0">
            <a:off x="735771" y="3963664"/>
            <a:ext cx="16816457" cy="1643856"/>
          </a:xfrm>
          <a:prstGeom prst="rect">
            <a:avLst/>
          </a:prstGeom>
        </p:spPr>
        <p:txBody>
          <a:bodyPr anchor="t" rtlCol="false" tIns="0" lIns="0" bIns="0" rIns="0">
            <a:spAutoFit/>
          </a:bodyPr>
          <a:lstStyle/>
          <a:p>
            <a:pPr>
              <a:lnSpc>
                <a:spcPts val="4418"/>
              </a:lnSpc>
            </a:pPr>
            <a:r>
              <a:rPr lang="en-US" sz="3156">
                <a:solidFill>
                  <a:srgbClr val="2C2EE6"/>
                </a:solidFill>
                <a:latin typeface="Libre Franklin Medium Bold"/>
              </a:rPr>
              <a:t> </a:t>
            </a:r>
            <a:r>
              <a:rPr lang="en-US" sz="3156">
                <a:solidFill>
                  <a:srgbClr val="000000"/>
                </a:solidFill>
                <a:latin typeface="Libre Franklin Medium"/>
              </a:rPr>
              <a:t>Ở một mức độ trừu tượng nhất định có thể định nghĩa về khai phá dữ liệu (Data Mining) là một </a:t>
            </a:r>
            <a:r>
              <a:rPr lang="en-US" sz="3156">
                <a:solidFill>
                  <a:srgbClr val="2C2EE6"/>
                </a:solidFill>
                <a:latin typeface="Libre Franklin Medium Bold"/>
              </a:rPr>
              <a:t>quá trình tìm kiếm, phát hiện</a:t>
            </a:r>
            <a:r>
              <a:rPr lang="en-US" sz="3156">
                <a:solidFill>
                  <a:srgbClr val="000000"/>
                </a:solidFill>
                <a:latin typeface="Libre Franklin Medium"/>
              </a:rPr>
              <a:t> các tri thức mới, tiềm ẩn, hữu dụng trong CSDL lớn.</a:t>
            </a:r>
          </a:p>
          <a:p>
            <a:pPr>
              <a:lnSpc>
                <a:spcPts val="4418"/>
              </a:lnSpc>
              <a:spcBef>
                <a:spcPct val="0"/>
              </a:spcBef>
            </a:pPr>
          </a:p>
        </p:txBody>
      </p:sp>
      <p:sp>
        <p:nvSpPr>
          <p:cNvPr name="TextBox 12" id="12"/>
          <p:cNvSpPr txBox="true"/>
          <p:nvPr/>
        </p:nvSpPr>
        <p:spPr>
          <a:xfrm rot="0">
            <a:off x="6761423" y="6028230"/>
            <a:ext cx="6585421" cy="10572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Libre Franklin Medium"/>
              </a:rPr>
              <a:t>• Khai phá dữ liệu cung cấp những thông tin giúp hỗ trợ ra quyết định. </a:t>
            </a:r>
          </a:p>
        </p:txBody>
      </p:sp>
      <p:sp>
        <p:nvSpPr>
          <p:cNvPr name="TextBox 13" id="13"/>
          <p:cNvSpPr txBox="true"/>
          <p:nvPr/>
        </p:nvSpPr>
        <p:spPr>
          <a:xfrm rot="0">
            <a:off x="7039516" y="7506214"/>
            <a:ext cx="6991796"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Libre Franklin Medium"/>
              </a:rPr>
              <a:t>• Cung cấp những thông tin giúp dự báo</a:t>
            </a:r>
          </a:p>
        </p:txBody>
      </p:sp>
      <p:sp>
        <p:nvSpPr>
          <p:cNvPr name="TextBox 14" id="14"/>
          <p:cNvSpPr txBox="true"/>
          <p:nvPr/>
        </p:nvSpPr>
        <p:spPr>
          <a:xfrm rot="0">
            <a:off x="7039516" y="8592064"/>
            <a:ext cx="5322243"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Libre Franklin Medium"/>
              </a:rPr>
              <a:t>• Có thể giúp khái quát dữ liệu.</a:t>
            </a:r>
          </a:p>
        </p:txBody>
      </p:sp>
      <p:grpSp>
        <p:nvGrpSpPr>
          <p:cNvPr name="Group 15" id="15"/>
          <p:cNvGrpSpPr/>
          <p:nvPr/>
        </p:nvGrpSpPr>
        <p:grpSpPr>
          <a:xfrm rot="687013">
            <a:off x="3991096" y="8403606"/>
            <a:ext cx="3086100" cy="96345"/>
            <a:chOff x="0" y="0"/>
            <a:chExt cx="812800" cy="25375"/>
          </a:xfrm>
        </p:grpSpPr>
        <p:sp>
          <p:nvSpPr>
            <p:cNvPr name="Freeform 16" id="16"/>
            <p:cNvSpPr/>
            <p:nvPr/>
          </p:nvSpPr>
          <p:spPr>
            <a:xfrm flipH="false" flipV="false">
              <a:off x="0" y="0"/>
              <a:ext cx="812800" cy="25375"/>
            </a:xfrm>
            <a:custGeom>
              <a:avLst/>
              <a:gdLst/>
              <a:ahLst/>
              <a:cxnLst/>
              <a:rect r="r" b="b" t="t" l="l"/>
              <a:pathLst>
                <a:path h="25375" w="812800">
                  <a:moveTo>
                    <a:pt x="0" y="0"/>
                  </a:moveTo>
                  <a:lnTo>
                    <a:pt x="812800" y="0"/>
                  </a:lnTo>
                  <a:lnTo>
                    <a:pt x="812800" y="25375"/>
                  </a:lnTo>
                  <a:lnTo>
                    <a:pt x="0" y="25375"/>
                  </a:lnTo>
                  <a:close/>
                </a:path>
              </a:pathLst>
            </a:custGeom>
            <a:solidFill>
              <a:srgbClr val="2C2EE6"/>
            </a:solidFill>
          </p:spPr>
        </p:sp>
        <p:sp>
          <p:nvSpPr>
            <p:cNvPr name="TextBox 17" id="17"/>
            <p:cNvSpPr txBox="true"/>
            <p:nvPr/>
          </p:nvSpPr>
          <p:spPr>
            <a:xfrm>
              <a:off x="0" y="-95250"/>
              <a:ext cx="812800" cy="908050"/>
            </a:xfrm>
            <a:prstGeom prst="rect">
              <a:avLst/>
            </a:prstGeom>
          </p:spPr>
          <p:txBody>
            <a:bodyPr anchor="ctr" rtlCol="false" tIns="50800" lIns="50800" bIns="50800" rIns="50800"/>
            <a:lstStyle/>
            <a:p>
              <a:pPr algn="ctr">
                <a:lnSpc>
                  <a:spcPts val="3872"/>
                </a:lnSpc>
              </a:pPr>
            </a:p>
          </p:txBody>
        </p:sp>
      </p:grpSp>
      <p:grpSp>
        <p:nvGrpSpPr>
          <p:cNvPr name="Group 18" id="18"/>
          <p:cNvGrpSpPr/>
          <p:nvPr/>
        </p:nvGrpSpPr>
        <p:grpSpPr>
          <a:xfrm rot="391227">
            <a:off x="3991096" y="7524717"/>
            <a:ext cx="3086100" cy="96345"/>
            <a:chOff x="0" y="0"/>
            <a:chExt cx="812800" cy="25375"/>
          </a:xfrm>
        </p:grpSpPr>
        <p:sp>
          <p:nvSpPr>
            <p:cNvPr name="Freeform 19" id="19"/>
            <p:cNvSpPr/>
            <p:nvPr/>
          </p:nvSpPr>
          <p:spPr>
            <a:xfrm flipH="false" flipV="false">
              <a:off x="0" y="0"/>
              <a:ext cx="812800" cy="25375"/>
            </a:xfrm>
            <a:custGeom>
              <a:avLst/>
              <a:gdLst/>
              <a:ahLst/>
              <a:cxnLst/>
              <a:rect r="r" b="b" t="t" l="l"/>
              <a:pathLst>
                <a:path h="25375" w="812800">
                  <a:moveTo>
                    <a:pt x="0" y="0"/>
                  </a:moveTo>
                  <a:lnTo>
                    <a:pt x="812800" y="0"/>
                  </a:lnTo>
                  <a:lnTo>
                    <a:pt x="812800" y="25375"/>
                  </a:lnTo>
                  <a:lnTo>
                    <a:pt x="0" y="25375"/>
                  </a:lnTo>
                  <a:close/>
                </a:path>
              </a:pathLst>
            </a:custGeom>
            <a:solidFill>
              <a:srgbClr val="2C2EE6"/>
            </a:solidFill>
          </p:spPr>
        </p:sp>
        <p:sp>
          <p:nvSpPr>
            <p:cNvPr name="TextBox 20" id="20"/>
            <p:cNvSpPr txBox="true"/>
            <p:nvPr/>
          </p:nvSpPr>
          <p:spPr>
            <a:xfrm>
              <a:off x="0" y="-95250"/>
              <a:ext cx="812800" cy="908050"/>
            </a:xfrm>
            <a:prstGeom prst="rect">
              <a:avLst/>
            </a:prstGeom>
          </p:spPr>
          <p:txBody>
            <a:bodyPr anchor="ctr" rtlCol="false" tIns="50800" lIns="50800" bIns="50800" rIns="50800"/>
            <a:lstStyle/>
            <a:p>
              <a:pPr algn="ctr">
                <a:lnSpc>
                  <a:spcPts val="3872"/>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058071"/>
            <a:ext cx="18986081" cy="8657306"/>
          </a:xfrm>
          <a:prstGeom prst="rect">
            <a:avLst/>
          </a:prstGeom>
          <a:solidFill>
            <a:srgbClr val="FFFFFF"/>
          </a:solidFill>
        </p:spPr>
      </p:sp>
      <p:pic>
        <p:nvPicPr>
          <p:cNvPr name="Picture 4" id="4"/>
          <p:cNvPicPr>
            <a:picLocks noChangeAspect="true"/>
          </p:cNvPicPr>
          <p:nvPr/>
        </p:nvPicPr>
        <p:blipFill>
          <a:blip r:embed="rId3"/>
          <a:srcRect l="0" t="0" r="0" b="0"/>
          <a:stretch>
            <a:fillRect/>
          </a:stretch>
        </p:blipFill>
        <p:spPr>
          <a:xfrm flipH="false" flipV="false" rot="0">
            <a:off x="8161915" y="3038774"/>
            <a:ext cx="9581677" cy="5932485"/>
          </a:xfrm>
          <a:prstGeom prst="rect">
            <a:avLst/>
          </a:prstGeom>
        </p:spPr>
      </p:pic>
      <p:sp>
        <p:nvSpPr>
          <p:cNvPr name="TextBox 5" id="5"/>
          <p:cNvSpPr txBox="true"/>
          <p:nvPr/>
        </p:nvSpPr>
        <p:spPr>
          <a:xfrm rot="0">
            <a:off x="1833177" y="373897"/>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Quá trình phát hiện tri thức</a:t>
            </a:r>
          </a:p>
        </p:txBody>
      </p:sp>
      <p:sp>
        <p:nvSpPr>
          <p:cNvPr name="TextBox 6" id="6"/>
          <p:cNvSpPr txBox="true"/>
          <p:nvPr/>
        </p:nvSpPr>
        <p:spPr>
          <a:xfrm rot="0">
            <a:off x="788687" y="3582844"/>
            <a:ext cx="6368802" cy="5185566"/>
          </a:xfrm>
          <a:prstGeom prst="rect">
            <a:avLst/>
          </a:prstGeom>
        </p:spPr>
        <p:txBody>
          <a:bodyPr anchor="t" rtlCol="false" tIns="0" lIns="0" bIns="0" rIns="0">
            <a:spAutoFit/>
          </a:bodyPr>
          <a:lstStyle/>
          <a:p>
            <a:pPr>
              <a:lnSpc>
                <a:spcPts val="2931"/>
              </a:lnSpc>
              <a:spcBef>
                <a:spcPct val="0"/>
              </a:spcBef>
            </a:pPr>
            <a:r>
              <a:rPr lang="en-US" sz="2093">
                <a:solidFill>
                  <a:srgbClr val="000000"/>
                </a:solidFill>
                <a:latin typeface="Montserrat"/>
              </a:rPr>
              <a:t>a.  Làm sạch dữ liệu (Data cleaning): </a:t>
            </a:r>
          </a:p>
          <a:p>
            <a:pPr>
              <a:lnSpc>
                <a:spcPts val="2931"/>
              </a:lnSpc>
              <a:spcBef>
                <a:spcPct val="0"/>
              </a:spcBef>
            </a:pPr>
          </a:p>
          <a:p>
            <a:pPr>
              <a:lnSpc>
                <a:spcPts val="2931"/>
              </a:lnSpc>
              <a:spcBef>
                <a:spcPct val="0"/>
              </a:spcBef>
            </a:pPr>
            <a:r>
              <a:rPr lang="en-US" sz="2093">
                <a:solidFill>
                  <a:srgbClr val="000000"/>
                </a:solidFill>
                <a:latin typeface="Montserrat"/>
              </a:rPr>
              <a:t>b.  Tích hợp dữ liệu (Data intergation): </a:t>
            </a:r>
          </a:p>
          <a:p>
            <a:pPr>
              <a:lnSpc>
                <a:spcPts val="2931"/>
              </a:lnSpc>
              <a:spcBef>
                <a:spcPct val="0"/>
              </a:spcBef>
            </a:pPr>
          </a:p>
          <a:p>
            <a:pPr>
              <a:lnSpc>
                <a:spcPts val="2931"/>
              </a:lnSpc>
              <a:spcBef>
                <a:spcPct val="0"/>
              </a:spcBef>
            </a:pPr>
            <a:r>
              <a:rPr lang="en-US" sz="2093">
                <a:solidFill>
                  <a:srgbClr val="000000"/>
                </a:solidFill>
                <a:latin typeface="Montserrat"/>
              </a:rPr>
              <a:t>c.  Lựa chọn dữ liệu (Data selection): </a:t>
            </a:r>
          </a:p>
          <a:p>
            <a:pPr>
              <a:lnSpc>
                <a:spcPts val="2931"/>
              </a:lnSpc>
              <a:spcBef>
                <a:spcPct val="0"/>
              </a:spcBef>
            </a:pPr>
          </a:p>
          <a:p>
            <a:pPr>
              <a:lnSpc>
                <a:spcPts val="2931"/>
              </a:lnSpc>
              <a:spcBef>
                <a:spcPct val="0"/>
              </a:spcBef>
            </a:pPr>
            <a:r>
              <a:rPr lang="en-US" sz="2093">
                <a:solidFill>
                  <a:srgbClr val="000000"/>
                </a:solidFill>
                <a:latin typeface="Montserrat"/>
              </a:rPr>
              <a:t>d.  Chuyển đổi dữ liệu (Data transformation): </a:t>
            </a:r>
          </a:p>
          <a:p>
            <a:pPr>
              <a:lnSpc>
                <a:spcPts val="2931"/>
              </a:lnSpc>
              <a:spcBef>
                <a:spcPct val="0"/>
              </a:spcBef>
            </a:pPr>
          </a:p>
          <a:p>
            <a:pPr>
              <a:lnSpc>
                <a:spcPts val="2931"/>
              </a:lnSpc>
              <a:spcBef>
                <a:spcPct val="0"/>
              </a:spcBef>
            </a:pPr>
            <a:r>
              <a:rPr lang="en-US" sz="2093">
                <a:solidFill>
                  <a:srgbClr val="000000"/>
                </a:solidFill>
                <a:latin typeface="Montserrat"/>
              </a:rPr>
              <a:t>e.  Khai phá dữ liệu (Data mining): </a:t>
            </a:r>
          </a:p>
          <a:p>
            <a:pPr>
              <a:lnSpc>
                <a:spcPts val="2931"/>
              </a:lnSpc>
              <a:spcBef>
                <a:spcPct val="0"/>
              </a:spcBef>
            </a:pPr>
          </a:p>
          <a:p>
            <a:pPr>
              <a:lnSpc>
                <a:spcPts val="2931"/>
              </a:lnSpc>
              <a:spcBef>
                <a:spcPct val="0"/>
              </a:spcBef>
            </a:pPr>
            <a:r>
              <a:rPr lang="en-US" sz="2093">
                <a:solidFill>
                  <a:srgbClr val="000000"/>
                </a:solidFill>
                <a:latin typeface="Montserrat"/>
              </a:rPr>
              <a:t>f.  Đánh giá mẫu (Pattern evaluation): </a:t>
            </a:r>
          </a:p>
          <a:p>
            <a:pPr>
              <a:lnSpc>
                <a:spcPts val="2931"/>
              </a:lnSpc>
              <a:spcBef>
                <a:spcPct val="0"/>
              </a:spcBef>
            </a:pPr>
          </a:p>
          <a:p>
            <a:pPr>
              <a:lnSpc>
                <a:spcPts val="2931"/>
              </a:lnSpc>
              <a:spcBef>
                <a:spcPct val="0"/>
              </a:spcBef>
            </a:pPr>
            <a:r>
              <a:rPr lang="en-US" sz="2093">
                <a:solidFill>
                  <a:srgbClr val="000000"/>
                </a:solidFill>
                <a:latin typeface="Montserrat"/>
              </a:rPr>
              <a:t>g.  Biểu diễn tri thức (Knowledge presentation): </a:t>
            </a:r>
          </a:p>
          <a:p>
            <a:pPr>
              <a:lnSpc>
                <a:spcPts val="2931"/>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sp>
        <p:nvSpPr>
          <p:cNvPr name="TextBox 4" id="4"/>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Ứng dụng của KPDL</a:t>
            </a:r>
          </a:p>
        </p:txBody>
      </p:sp>
      <p:sp>
        <p:nvSpPr>
          <p:cNvPr name="TextBox 5" id="5"/>
          <p:cNvSpPr txBox="true"/>
          <p:nvPr/>
        </p:nvSpPr>
        <p:spPr>
          <a:xfrm rot="0">
            <a:off x="1418297" y="4174508"/>
            <a:ext cx="15598397" cy="4741231"/>
          </a:xfrm>
          <a:prstGeom prst="rect">
            <a:avLst/>
          </a:prstGeom>
        </p:spPr>
        <p:txBody>
          <a:bodyPr anchor="t" rtlCol="false" tIns="0" lIns="0" bIns="0" rIns="0">
            <a:spAutoFit/>
          </a:bodyPr>
          <a:lstStyle/>
          <a:p>
            <a:pPr>
              <a:lnSpc>
                <a:spcPts val="3797"/>
              </a:lnSpc>
            </a:pPr>
            <a:r>
              <a:rPr lang="en-US" sz="2712">
                <a:solidFill>
                  <a:srgbClr val="000000"/>
                </a:solidFill>
                <a:latin typeface="Montserrat"/>
              </a:rPr>
              <a:t> Khai phá dữ liệu (KPDL) đang được áp dụng một cách rộng rãi trong nhiều lĩnh vực kinh doanh và đời sống khác nhau: </a:t>
            </a:r>
            <a:r>
              <a:rPr lang="en-US" sz="2712">
                <a:solidFill>
                  <a:srgbClr val="000000"/>
                </a:solidFill>
                <a:latin typeface="Montserrat Bold"/>
              </a:rPr>
              <a:t>marketing, tài chính, ngân hàng và bảo hiểm, khoa học, y tế, an ninh, internet… </a:t>
            </a:r>
          </a:p>
          <a:p>
            <a:pPr>
              <a:lnSpc>
                <a:spcPts val="3797"/>
              </a:lnSpc>
            </a:pPr>
            <a:r>
              <a:rPr lang="en-US" sz="2712">
                <a:solidFill>
                  <a:srgbClr val="000000"/>
                </a:solidFill>
                <a:latin typeface="Montserrat"/>
              </a:rPr>
              <a:t>Rất nhiều tổ chức và công ty lớn trên thế giới đã áp dụng kĩ thuật khai phá dữ liệu vào các hoạt động </a:t>
            </a:r>
            <a:r>
              <a:rPr lang="en-US" sz="2712">
                <a:solidFill>
                  <a:srgbClr val="000000"/>
                </a:solidFill>
                <a:latin typeface="Montserrat Bold"/>
              </a:rPr>
              <a:t>sản xuất kinh doanh</a:t>
            </a:r>
            <a:r>
              <a:rPr lang="en-US" sz="2712">
                <a:solidFill>
                  <a:srgbClr val="000000"/>
                </a:solidFill>
                <a:latin typeface="Montserrat"/>
              </a:rPr>
              <a:t> của mình và thu được những lợi ích to lớn. </a:t>
            </a:r>
          </a:p>
          <a:p>
            <a:pPr>
              <a:lnSpc>
                <a:spcPts val="3797"/>
              </a:lnSpc>
              <a:spcBef>
                <a:spcPct val="0"/>
              </a:spcBef>
            </a:pPr>
            <a:r>
              <a:rPr lang="en-US" sz="2712">
                <a:solidFill>
                  <a:srgbClr val="000000"/>
                </a:solidFill>
                <a:latin typeface="Montserrat"/>
              </a:rPr>
              <a:t>Các công ty phần mềm lớn trên thế giới cũng rất quan tâm và chú trọng tới việc nghiên cứu và phát triển kĩ thuật khai phá dữ liệu: Oracle tích hợp các công cụ khai phá dữ liệu vào bộ Oracle9i, IBM đã đi tiên phong trong việc phát triển các ứng dụng khai phá dữ liệu với các ứng dụng như Intelligence Miner ... </a:t>
            </a:r>
          </a:p>
          <a:p>
            <a:pPr>
              <a:lnSpc>
                <a:spcPts val="3797"/>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5400000">
            <a:off x="834876" y="5261124"/>
            <a:ext cx="10531773" cy="0"/>
          </a:xfrm>
          <a:prstGeom prst="line">
            <a:avLst/>
          </a:prstGeom>
          <a:ln cap="rnd" w="9525">
            <a:solidFill>
              <a:srgbClr val="000000">
                <a:alpha val="34902"/>
              </a:srgbClr>
            </a:solidFill>
            <a:prstDash val="solid"/>
            <a:headEnd type="none" len="sm" w="sm"/>
            <a:tailEnd type="none" len="sm" w="sm"/>
          </a:ln>
        </p:spPr>
      </p:sp>
      <p:sp>
        <p:nvSpPr>
          <p:cNvPr name="AutoShape 3" id="3"/>
          <p:cNvSpPr/>
          <p:nvPr/>
        </p:nvSpPr>
        <p:spPr>
          <a:xfrm rot="-5400000">
            <a:off x="6921351" y="5138738"/>
            <a:ext cx="10531773" cy="0"/>
          </a:xfrm>
          <a:prstGeom prst="line">
            <a:avLst/>
          </a:prstGeom>
          <a:ln cap="rnd" w="9525">
            <a:solidFill>
              <a:srgbClr val="000000">
                <a:alpha val="34902"/>
              </a:srgbClr>
            </a:solidFill>
            <a:prstDash val="solid"/>
            <a:headEnd type="none" len="sm" w="sm"/>
            <a:tailEnd type="none" len="sm" w="sm"/>
          </a:ln>
        </p:spPr>
      </p:sp>
      <p:grpSp>
        <p:nvGrpSpPr>
          <p:cNvPr name="Group 4" id="4"/>
          <p:cNvGrpSpPr/>
          <p:nvPr/>
        </p:nvGrpSpPr>
        <p:grpSpPr>
          <a:xfrm rot="0">
            <a:off x="7060343" y="4079163"/>
            <a:ext cx="4167314" cy="2073085"/>
            <a:chOff x="0" y="0"/>
            <a:chExt cx="5556419" cy="2764113"/>
          </a:xfrm>
        </p:grpSpPr>
        <p:sp>
          <p:nvSpPr>
            <p:cNvPr name="TextBox 5" id="5"/>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1</a:t>
              </a:r>
            </a:p>
          </p:txBody>
        </p:sp>
        <p:sp>
          <p:nvSpPr>
            <p:cNvPr name="TextBox 6" id="6"/>
            <p:cNvSpPr txBox="true"/>
            <p:nvPr/>
          </p:nvSpPr>
          <p:spPr>
            <a:xfrm rot="0">
              <a:off x="0" y="966216"/>
              <a:ext cx="5556419" cy="17978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Các khái niệm cơ bản</a:t>
              </a:r>
            </a:p>
            <a:p>
              <a:pPr>
                <a:lnSpc>
                  <a:spcPts val="3640"/>
                </a:lnSpc>
              </a:pPr>
            </a:p>
            <a:p>
              <a:pPr>
                <a:lnSpc>
                  <a:spcPts val="3640"/>
                </a:lnSpc>
              </a:pPr>
            </a:p>
          </p:txBody>
        </p:sp>
      </p:grpSp>
      <p:grpSp>
        <p:nvGrpSpPr>
          <p:cNvPr name="Group 7" id="7"/>
          <p:cNvGrpSpPr/>
          <p:nvPr/>
        </p:nvGrpSpPr>
        <p:grpSpPr>
          <a:xfrm rot="0">
            <a:off x="12931059" y="4106958"/>
            <a:ext cx="4167314" cy="2073085"/>
            <a:chOff x="0" y="0"/>
            <a:chExt cx="5556419" cy="2764113"/>
          </a:xfrm>
        </p:grpSpPr>
        <p:sp>
          <p:nvSpPr>
            <p:cNvPr name="TextBox 8" id="8"/>
            <p:cNvSpPr txBox="true"/>
            <p:nvPr/>
          </p:nvSpPr>
          <p:spPr>
            <a:xfrm rot="0">
              <a:off x="0" y="-66675"/>
              <a:ext cx="5556419" cy="676275"/>
            </a:xfrm>
            <a:prstGeom prst="rect">
              <a:avLst/>
            </a:prstGeom>
          </p:spPr>
          <p:txBody>
            <a:bodyPr anchor="t" rtlCol="false" tIns="0" lIns="0" bIns="0" rIns="0">
              <a:spAutoFit/>
            </a:bodyPr>
            <a:lstStyle/>
            <a:p>
              <a:pPr>
                <a:lnSpc>
                  <a:spcPts val="4200"/>
                </a:lnSpc>
              </a:pPr>
              <a:r>
                <a:rPr lang="en-US" sz="3000">
                  <a:solidFill>
                    <a:srgbClr val="2C2EE6"/>
                  </a:solidFill>
                  <a:latin typeface="Libre Franklin Medium"/>
                </a:rPr>
                <a:t>MỤC 2</a:t>
              </a:r>
            </a:p>
          </p:txBody>
        </p:sp>
        <p:sp>
          <p:nvSpPr>
            <p:cNvPr name="TextBox 9" id="9"/>
            <p:cNvSpPr txBox="true"/>
            <p:nvPr/>
          </p:nvSpPr>
          <p:spPr>
            <a:xfrm rot="0">
              <a:off x="0" y="966216"/>
              <a:ext cx="5556419" cy="1797897"/>
            </a:xfrm>
            <a:prstGeom prst="rect">
              <a:avLst/>
            </a:prstGeom>
          </p:spPr>
          <p:txBody>
            <a:bodyPr anchor="t" rtlCol="false" tIns="0" lIns="0" bIns="0" rIns="0">
              <a:spAutoFit/>
            </a:bodyPr>
            <a:lstStyle/>
            <a:p>
              <a:pPr>
                <a:lnSpc>
                  <a:spcPts val="3640"/>
                </a:lnSpc>
              </a:pPr>
              <a:r>
                <a:rPr lang="en-US" sz="2600">
                  <a:solidFill>
                    <a:srgbClr val="000000"/>
                  </a:solidFill>
                  <a:latin typeface="Cardo Bold"/>
                </a:rPr>
                <a:t>Điều kiện thu luật kết hợp</a:t>
              </a:r>
            </a:p>
            <a:p>
              <a:pPr>
                <a:lnSpc>
                  <a:spcPts val="3640"/>
                </a:lnSpc>
              </a:pPr>
            </a:p>
            <a:p>
              <a:pPr>
                <a:lnSpc>
                  <a:spcPts val="3640"/>
                </a:lnSpc>
              </a:pPr>
            </a:p>
          </p:txBody>
        </p:sp>
      </p:grpSp>
      <p:sp>
        <p:nvSpPr>
          <p:cNvPr name="TextBox 10" id="10"/>
          <p:cNvSpPr txBox="true"/>
          <p:nvPr/>
        </p:nvSpPr>
        <p:spPr>
          <a:xfrm rot="0">
            <a:off x="856061" y="3369256"/>
            <a:ext cx="4287439" cy="3164763"/>
          </a:xfrm>
          <a:prstGeom prst="rect">
            <a:avLst/>
          </a:prstGeom>
        </p:spPr>
        <p:txBody>
          <a:bodyPr anchor="t" rtlCol="false" tIns="0" lIns="0" bIns="0" rIns="0">
            <a:spAutoFit/>
          </a:bodyPr>
          <a:lstStyle/>
          <a:p>
            <a:pPr>
              <a:lnSpc>
                <a:spcPts val="8423"/>
              </a:lnSpc>
              <a:spcBef>
                <a:spcPct val="0"/>
              </a:spcBef>
            </a:pPr>
            <a:r>
              <a:rPr lang="en-US" sz="6017">
                <a:solidFill>
                  <a:srgbClr val="000000"/>
                </a:solidFill>
                <a:latin typeface="Libre Franklin Medium"/>
              </a:rPr>
              <a:t> KHAI PHÁ LUẬT KẾT HỢP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655" t="47933" r="23635" b="0"/>
          <a:stretch>
            <a:fillRect/>
          </a:stretch>
        </p:blipFill>
        <p:spPr>
          <a:xfrm flipH="false" flipV="false">
            <a:off x="0" y="0"/>
            <a:ext cx="18288000" cy="10287000"/>
          </a:xfrm>
          <a:prstGeom prst="rect">
            <a:avLst/>
          </a:prstGeom>
        </p:spPr>
      </p:pic>
      <p:sp>
        <p:nvSpPr>
          <p:cNvPr name="AutoShape 3" id="3"/>
          <p:cNvSpPr/>
          <p:nvPr/>
        </p:nvSpPr>
        <p:spPr>
          <a:xfrm rot="0">
            <a:off x="-275545" y="2809558"/>
            <a:ext cx="18986081" cy="7905819"/>
          </a:xfrm>
          <a:prstGeom prst="rect">
            <a:avLst/>
          </a:prstGeom>
          <a:solidFill>
            <a:srgbClr val="FFFFFF"/>
          </a:solidFill>
        </p:spPr>
      </p:sp>
      <p:pic>
        <p:nvPicPr>
          <p:cNvPr name="Picture 4" id="4"/>
          <p:cNvPicPr>
            <a:picLocks noChangeAspect="true"/>
          </p:cNvPicPr>
          <p:nvPr/>
        </p:nvPicPr>
        <p:blipFill>
          <a:blip r:embed="rId3"/>
          <a:srcRect l="0" t="0" r="0" b="0"/>
          <a:stretch>
            <a:fillRect/>
          </a:stretch>
        </p:blipFill>
        <p:spPr>
          <a:xfrm flipH="false" flipV="false" rot="0">
            <a:off x="1833177" y="7375830"/>
            <a:ext cx="6836340" cy="1882470"/>
          </a:xfrm>
          <a:prstGeom prst="rect">
            <a:avLst/>
          </a:prstGeom>
        </p:spPr>
      </p:pic>
      <p:sp>
        <p:nvSpPr>
          <p:cNvPr name="TextBox 5" id="5"/>
          <p:cNvSpPr txBox="true"/>
          <p:nvPr/>
        </p:nvSpPr>
        <p:spPr>
          <a:xfrm rot="0">
            <a:off x="1418297" y="3289424"/>
            <a:ext cx="15598397" cy="2359981"/>
          </a:xfrm>
          <a:prstGeom prst="rect">
            <a:avLst/>
          </a:prstGeom>
        </p:spPr>
        <p:txBody>
          <a:bodyPr anchor="t" rtlCol="false" tIns="0" lIns="0" bIns="0" rIns="0">
            <a:spAutoFit/>
          </a:bodyPr>
          <a:lstStyle/>
          <a:p>
            <a:pPr>
              <a:lnSpc>
                <a:spcPts val="3797"/>
              </a:lnSpc>
            </a:pPr>
            <a:r>
              <a:rPr lang="en-US" sz="2712">
                <a:solidFill>
                  <a:srgbClr val="000000"/>
                </a:solidFill>
                <a:latin typeface="Montserrat"/>
              </a:rPr>
              <a:t> Cho </a:t>
            </a:r>
            <a:r>
              <a:rPr lang="en-US" sz="2712">
                <a:solidFill>
                  <a:srgbClr val="2C2EE6"/>
                </a:solidFill>
                <a:latin typeface="Montserrat Bold"/>
              </a:rPr>
              <a:t>D = {t1, t2, …, tm}</a:t>
            </a:r>
            <a:r>
              <a:rPr lang="en-US" sz="2712">
                <a:solidFill>
                  <a:srgbClr val="000000"/>
                </a:solidFill>
                <a:latin typeface="Montserrat"/>
              </a:rPr>
              <a:t> là cơ sở dữ liệu các giao dịch. Mỗi giao dịch ti bao gồm một tập </a:t>
            </a:r>
            <a:r>
              <a:rPr lang="en-US" sz="2712">
                <a:solidFill>
                  <a:srgbClr val="000000"/>
                </a:solidFill>
                <a:latin typeface="Montserrat Bold"/>
              </a:rPr>
              <a:t>n</a:t>
            </a:r>
            <a:r>
              <a:rPr lang="en-US" sz="2712">
                <a:solidFill>
                  <a:srgbClr val="000000"/>
                </a:solidFill>
                <a:latin typeface="Montserrat"/>
              </a:rPr>
              <a:t> thuộc tính </a:t>
            </a:r>
            <a:r>
              <a:rPr lang="en-US" sz="2712">
                <a:solidFill>
                  <a:srgbClr val="2C2EE6"/>
                </a:solidFill>
                <a:latin typeface="Montserrat Bold"/>
              </a:rPr>
              <a:t>I = {i1, i2, …, in}</a:t>
            </a:r>
            <a:r>
              <a:rPr lang="en-US" sz="2712">
                <a:solidFill>
                  <a:srgbClr val="000000"/>
                </a:solidFill>
                <a:latin typeface="Montserrat"/>
              </a:rPr>
              <a:t> và có một định danh duy nhất TID.</a:t>
            </a:r>
          </a:p>
          <a:p>
            <a:pPr>
              <a:lnSpc>
                <a:spcPts val="3797"/>
              </a:lnSpc>
            </a:pPr>
            <a:r>
              <a:rPr lang="en-US" sz="2712">
                <a:solidFill>
                  <a:srgbClr val="000000"/>
                </a:solidFill>
                <a:latin typeface="Montserrat"/>
              </a:rPr>
              <a:t>Một luật định nghĩa sự kéo theo có dạng</a:t>
            </a:r>
            <a:r>
              <a:rPr lang="en-US" sz="2712">
                <a:solidFill>
                  <a:srgbClr val="2C2EE6"/>
                </a:solidFill>
                <a:latin typeface="Montserrat Bold"/>
              </a:rPr>
              <a:t> X ⇒ Y</a:t>
            </a:r>
            <a:r>
              <a:rPr lang="en-US" sz="2712">
                <a:solidFill>
                  <a:srgbClr val="000000"/>
                </a:solidFill>
                <a:latin typeface="Montserrat"/>
              </a:rPr>
              <a:t> trong đó </a:t>
            </a:r>
            <a:r>
              <a:rPr lang="en-US" sz="2712">
                <a:solidFill>
                  <a:srgbClr val="2C2EE6"/>
                </a:solidFill>
                <a:latin typeface="Montserrat Bold"/>
              </a:rPr>
              <a:t>X,Y ⊆ I </a:t>
            </a:r>
            <a:r>
              <a:rPr lang="en-US" sz="2712">
                <a:solidFill>
                  <a:srgbClr val="000000"/>
                </a:solidFill>
                <a:latin typeface="Montserrat"/>
              </a:rPr>
              <a:t>và </a:t>
            </a:r>
            <a:r>
              <a:rPr lang="en-US" sz="2712">
                <a:solidFill>
                  <a:srgbClr val="2C2EE6"/>
                </a:solidFill>
                <a:latin typeface="Montserrat Bold"/>
              </a:rPr>
              <a:t>X ∩ Y = Ø</a:t>
            </a:r>
            <a:r>
              <a:rPr lang="en-US" sz="2712">
                <a:solidFill>
                  <a:srgbClr val="000000"/>
                </a:solidFill>
                <a:latin typeface="Montserrat"/>
              </a:rPr>
              <a:t>. Trong đó,</a:t>
            </a:r>
            <a:r>
              <a:rPr lang="en-US" sz="2712">
                <a:solidFill>
                  <a:srgbClr val="000000"/>
                </a:solidFill>
                <a:latin typeface="Montserrat Bold"/>
              </a:rPr>
              <a:t> X</a:t>
            </a:r>
            <a:r>
              <a:rPr lang="en-US" sz="2712">
                <a:solidFill>
                  <a:srgbClr val="000000"/>
                </a:solidFill>
                <a:latin typeface="Montserrat"/>
              </a:rPr>
              <a:t> gọi là phần mệnh đề điều kiện và Y gọi là mệnh đề kết quả của luật tương ứng. </a:t>
            </a:r>
          </a:p>
          <a:p>
            <a:pPr>
              <a:lnSpc>
                <a:spcPts val="3797"/>
              </a:lnSpc>
              <a:spcBef>
                <a:spcPct val="0"/>
              </a:spcBef>
            </a:pPr>
          </a:p>
        </p:txBody>
      </p:sp>
      <p:pic>
        <p:nvPicPr>
          <p:cNvPr name="Picture 6" id="6"/>
          <p:cNvPicPr>
            <a:picLocks noChangeAspect="true"/>
          </p:cNvPicPr>
          <p:nvPr/>
        </p:nvPicPr>
        <p:blipFill>
          <a:blip r:embed="rId4"/>
          <a:srcRect l="0" t="0" r="0" b="0"/>
          <a:stretch>
            <a:fillRect/>
          </a:stretch>
        </p:blipFill>
        <p:spPr>
          <a:xfrm flipH="false" flipV="false" rot="0">
            <a:off x="10269531" y="7874250"/>
            <a:ext cx="6017424" cy="885629"/>
          </a:xfrm>
          <a:prstGeom prst="rect">
            <a:avLst/>
          </a:prstGeom>
        </p:spPr>
      </p:pic>
      <p:sp>
        <p:nvSpPr>
          <p:cNvPr name="TextBox 7" id="7"/>
          <p:cNvSpPr txBox="true"/>
          <p:nvPr/>
        </p:nvSpPr>
        <p:spPr>
          <a:xfrm rot="0">
            <a:off x="1833177" y="590993"/>
            <a:ext cx="14621647" cy="1300081"/>
          </a:xfrm>
          <a:prstGeom prst="rect">
            <a:avLst/>
          </a:prstGeom>
        </p:spPr>
        <p:txBody>
          <a:bodyPr anchor="t" rtlCol="false" tIns="0" lIns="0" bIns="0" rIns="0">
            <a:spAutoFit/>
          </a:bodyPr>
          <a:lstStyle/>
          <a:p>
            <a:pPr algn="ctr">
              <a:lnSpc>
                <a:spcPts val="10201"/>
              </a:lnSpc>
            </a:pPr>
            <a:r>
              <a:rPr lang="en-US" sz="8501">
                <a:solidFill>
                  <a:srgbClr val="FFFFFF"/>
                </a:solidFill>
                <a:latin typeface="Libre Franklin Medium"/>
              </a:rPr>
              <a:t>Khái niệm luật kết hợp</a:t>
            </a:r>
          </a:p>
        </p:txBody>
      </p:sp>
      <p:sp>
        <p:nvSpPr>
          <p:cNvPr name="TextBox 8" id="8"/>
          <p:cNvSpPr txBox="true"/>
          <p:nvPr/>
        </p:nvSpPr>
        <p:spPr>
          <a:xfrm rot="0">
            <a:off x="2118345" y="5828251"/>
            <a:ext cx="14051310" cy="448539"/>
          </a:xfrm>
          <a:prstGeom prst="rect">
            <a:avLst/>
          </a:prstGeom>
        </p:spPr>
        <p:txBody>
          <a:bodyPr anchor="t" rtlCol="false" tIns="0" lIns="0" bIns="0" rIns="0">
            <a:spAutoFit/>
          </a:bodyPr>
          <a:lstStyle/>
          <a:p>
            <a:pPr algn="ctr">
              <a:lnSpc>
                <a:spcPts val="3872"/>
              </a:lnSpc>
              <a:spcBef>
                <a:spcPct val="0"/>
              </a:spcBef>
            </a:pPr>
            <a:r>
              <a:rPr lang="en-US" sz="2420">
                <a:solidFill>
                  <a:srgbClr val="000000"/>
                </a:solidFill>
                <a:latin typeface="Montserrat Bold"/>
              </a:rPr>
              <a:t>Độ hỗ trợ (Support) và độ tin cây (Confidence) là 2 tham số dùng để đo lường luật kết hợp.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DAFiEmDpRcU</dc:identifier>
  <dcterms:modified xsi:type="dcterms:W3CDTF">2011-08-01T06:04:30Z</dcterms:modified>
  <cp:revision>1</cp:revision>
  <dc:title>Association Rule Mining: Aphiori Algothrim</dc:title>
</cp:coreProperties>
</file>

<file path=docProps/thumbnail.jpeg>
</file>